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1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7244" y="2296744"/>
            <a:ext cx="4286885" cy="141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6038215"/>
          </a:xfrm>
          <a:custGeom>
            <a:avLst/>
            <a:gdLst/>
            <a:ahLst/>
            <a:cxnLst/>
            <a:rect l="l" t="t" r="r" b="b"/>
            <a:pathLst>
              <a:path w="12192000" h="6038215">
                <a:moveTo>
                  <a:pt x="12192000" y="0"/>
                </a:moveTo>
                <a:lnTo>
                  <a:pt x="0" y="0"/>
                </a:lnTo>
                <a:lnTo>
                  <a:pt x="0" y="6038088"/>
                </a:lnTo>
                <a:lnTo>
                  <a:pt x="12192000" y="60380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8262"/>
            <a:ext cx="7455534" cy="422375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153400" y="0"/>
            <a:ext cx="4038600" cy="45720"/>
          </a:xfrm>
          <a:custGeom>
            <a:avLst/>
            <a:gdLst/>
            <a:ahLst/>
            <a:cxnLst/>
            <a:rect l="l" t="t" r="r" b="b"/>
            <a:pathLst>
              <a:path w="4038600" h="45720">
                <a:moveTo>
                  <a:pt x="4038600" y="0"/>
                </a:moveTo>
                <a:lnTo>
                  <a:pt x="0" y="0"/>
                </a:lnTo>
                <a:lnTo>
                  <a:pt x="0" y="45720"/>
                </a:lnTo>
                <a:lnTo>
                  <a:pt x="4038600" y="45720"/>
                </a:lnTo>
                <a:lnTo>
                  <a:pt x="40386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25367" y="0"/>
            <a:ext cx="4910455" cy="45720"/>
          </a:xfrm>
          <a:custGeom>
            <a:avLst/>
            <a:gdLst/>
            <a:ahLst/>
            <a:cxnLst/>
            <a:rect l="l" t="t" r="r" b="b"/>
            <a:pathLst>
              <a:path w="4910455" h="45720">
                <a:moveTo>
                  <a:pt x="4910328" y="0"/>
                </a:moveTo>
                <a:lnTo>
                  <a:pt x="0" y="0"/>
                </a:lnTo>
                <a:lnTo>
                  <a:pt x="0" y="45720"/>
                </a:lnTo>
                <a:lnTo>
                  <a:pt x="4910328" y="45720"/>
                </a:lnTo>
                <a:lnTo>
                  <a:pt x="491032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4657725" cy="45720"/>
          </a:xfrm>
          <a:custGeom>
            <a:avLst/>
            <a:gdLst/>
            <a:ahLst/>
            <a:cxnLst/>
            <a:rect l="l" t="t" r="r" b="b"/>
            <a:pathLst>
              <a:path w="4657725" h="45720">
                <a:moveTo>
                  <a:pt x="4657344" y="0"/>
                </a:moveTo>
                <a:lnTo>
                  <a:pt x="0" y="0"/>
                </a:lnTo>
                <a:lnTo>
                  <a:pt x="0" y="45720"/>
                </a:lnTo>
                <a:lnTo>
                  <a:pt x="4657344" y="45720"/>
                </a:lnTo>
                <a:lnTo>
                  <a:pt x="46573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313385"/>
            <a:ext cx="1023937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6612" y="1773554"/>
            <a:ext cx="11079480" cy="4516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7244" y="6457258"/>
            <a:ext cx="48704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314190" y="6457258"/>
            <a:ext cx="3568700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17326" y="6457258"/>
            <a:ext cx="19875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2657191"/>
            <a:ext cx="7429500" cy="4201160"/>
            <a:chOff x="0" y="2657191"/>
            <a:chExt cx="7429500" cy="4201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57191"/>
              <a:ext cx="7429428" cy="42008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657191"/>
              <a:ext cx="3642233" cy="4200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75" y="4786376"/>
              <a:ext cx="7413952" cy="207162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210290" y="6469958"/>
            <a:ext cx="54610" cy="1339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800" spc="-5" dirty="0">
                <a:solidFill>
                  <a:srgbClr val="888888"/>
                </a:solidFill>
                <a:latin typeface="Segoe UI"/>
                <a:cs typeface="Segoe UI"/>
              </a:rPr>
              <a:t>1</a:t>
            </a:r>
            <a:endParaRPr sz="8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32447" y="0"/>
            <a:ext cx="5559552" cy="68580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xfrm>
            <a:off x="1508169" y="2041731"/>
            <a:ext cx="4286885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dirty="0">
                <a:solidFill>
                  <a:srgbClr val="FFFFFF"/>
                </a:solidFill>
              </a:rPr>
              <a:t>Project</a:t>
            </a:r>
            <a:r>
              <a:rPr sz="4800" spc="-50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Quality Management</a:t>
            </a:r>
            <a:endParaRPr sz="4800" dirty="0"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66564" y="2447544"/>
            <a:ext cx="10525435" cy="44104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417" y="2721051"/>
            <a:ext cx="699515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95" dirty="0">
                <a:solidFill>
                  <a:srgbClr val="FFFFFF"/>
                </a:solidFill>
              </a:rPr>
              <a:t>HOW</a:t>
            </a:r>
            <a:r>
              <a:rPr sz="3200" spc="420" dirty="0">
                <a:solidFill>
                  <a:srgbClr val="FFFFFF"/>
                </a:solidFill>
              </a:rPr>
              <a:t> </a:t>
            </a:r>
            <a:r>
              <a:rPr sz="3200" spc="65" dirty="0">
                <a:solidFill>
                  <a:srgbClr val="FFFFFF"/>
                </a:solidFill>
              </a:rPr>
              <a:t>DO</a:t>
            </a:r>
            <a:r>
              <a:rPr sz="3200" spc="434" dirty="0">
                <a:solidFill>
                  <a:srgbClr val="FFFFFF"/>
                </a:solidFill>
              </a:rPr>
              <a:t> </a:t>
            </a:r>
            <a:r>
              <a:rPr sz="3200" spc="70" dirty="0">
                <a:solidFill>
                  <a:srgbClr val="FFFFFF"/>
                </a:solidFill>
              </a:rPr>
              <a:t>WE</a:t>
            </a:r>
            <a:r>
              <a:rPr sz="3200" spc="390" dirty="0">
                <a:solidFill>
                  <a:srgbClr val="FFFFFF"/>
                </a:solidFill>
              </a:rPr>
              <a:t> </a:t>
            </a:r>
            <a:r>
              <a:rPr sz="3200" spc="130" dirty="0">
                <a:solidFill>
                  <a:srgbClr val="FFFFFF"/>
                </a:solidFill>
              </a:rPr>
              <a:t>MANAGE</a:t>
            </a:r>
            <a:r>
              <a:rPr sz="3200" spc="445" dirty="0">
                <a:solidFill>
                  <a:srgbClr val="FFFFFF"/>
                </a:solidFill>
              </a:rPr>
              <a:t> </a:t>
            </a:r>
            <a:r>
              <a:rPr sz="3200" spc="135" dirty="0">
                <a:solidFill>
                  <a:srgbClr val="FFFFFF"/>
                </a:solidFill>
              </a:rPr>
              <a:t>QUALITY?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04086"/>
            <a:ext cx="10185400" cy="24638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509270" indent="-228600">
              <a:lnSpc>
                <a:spcPts val="2400"/>
              </a:lnSpc>
              <a:spcBef>
                <a:spcPts val="58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Case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1: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You’re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appointed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manager.</a:t>
            </a:r>
            <a:r>
              <a:rPr sz="2000" dirty="0">
                <a:latin typeface="Segoe UI"/>
                <a:cs typeface="Segoe UI"/>
              </a:rPr>
              <a:t> Senior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manager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needs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internal </a:t>
            </a:r>
            <a:r>
              <a:rPr sz="2000" dirty="0">
                <a:latin typeface="Segoe UI"/>
                <a:cs typeface="Segoe UI"/>
              </a:rPr>
              <a:t>estimation so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knows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how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many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efforts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will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sponsored.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-40" dirty="0">
                <a:latin typeface="Segoe UI"/>
                <a:cs typeface="Segoe UI"/>
              </a:rPr>
              <a:t>You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request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technical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lead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provide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effort.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What</a:t>
            </a:r>
            <a:r>
              <a:rPr sz="2000" i="1" spc="-35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can</a:t>
            </a:r>
            <a:r>
              <a:rPr sz="2000" i="1" spc="-60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be</a:t>
            </a:r>
            <a:r>
              <a:rPr sz="2000" i="1" spc="-50" dirty="0">
                <a:latin typeface="Segoe UI"/>
                <a:cs typeface="Segoe UI"/>
              </a:rPr>
              <a:t> </a:t>
            </a:r>
            <a:r>
              <a:rPr sz="2000" i="1" spc="-10" dirty="0">
                <a:latin typeface="Segoe UI"/>
                <a:cs typeface="Segoe UI"/>
              </a:rPr>
              <a:t>risks?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Segoe UI"/>
              <a:cs typeface="Segoe UI"/>
            </a:endParaRPr>
          </a:p>
          <a:p>
            <a:pPr marL="241300" marR="5080" indent="-228600">
              <a:lnSpc>
                <a:spcPts val="2400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Case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2: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fact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Developer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often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thinks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tester’s</a:t>
            </a:r>
            <a:r>
              <a:rPr sz="2000" spc="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responsibility.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Right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after </a:t>
            </a:r>
            <a:r>
              <a:rPr sz="2000" dirty="0">
                <a:latin typeface="Segoe UI"/>
                <a:cs typeface="Segoe UI"/>
              </a:rPr>
              <a:t>coding,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passes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code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tester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without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unit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test.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What</a:t>
            </a:r>
            <a:r>
              <a:rPr sz="2000" i="1" spc="-15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will</a:t>
            </a:r>
            <a:r>
              <a:rPr sz="2000" i="1" spc="-50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you</a:t>
            </a:r>
            <a:r>
              <a:rPr sz="2000" i="1" spc="-70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do</a:t>
            </a:r>
            <a:r>
              <a:rPr sz="2000" i="1" spc="-50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to</a:t>
            </a:r>
            <a:r>
              <a:rPr sz="2000" i="1" spc="-45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change</a:t>
            </a:r>
            <a:r>
              <a:rPr sz="2000" i="1" spc="-30" dirty="0">
                <a:latin typeface="Segoe UI"/>
                <a:cs typeface="Segoe UI"/>
              </a:rPr>
              <a:t> </a:t>
            </a:r>
            <a:r>
              <a:rPr sz="2000" i="1" spc="-20" dirty="0">
                <a:latin typeface="Segoe UI"/>
                <a:cs typeface="Segoe UI"/>
              </a:rPr>
              <a:t>this </a:t>
            </a:r>
            <a:r>
              <a:rPr sz="2000" i="1" spc="-10" dirty="0">
                <a:latin typeface="Segoe UI"/>
                <a:cs typeface="Segoe UI"/>
              </a:rPr>
              <a:t>mindset?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313385"/>
            <a:ext cx="2693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Case</a:t>
            </a:r>
            <a:r>
              <a:rPr spc="-5" dirty="0"/>
              <a:t> </a:t>
            </a:r>
            <a:r>
              <a:rPr spc="-10" dirty="0"/>
              <a:t>Studies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Quality</a:t>
            </a:r>
            <a:r>
              <a:rPr spc="-50" dirty="0"/>
              <a:t> </a:t>
            </a:r>
            <a:r>
              <a:rPr dirty="0"/>
              <a:t>Management</a:t>
            </a:r>
            <a:r>
              <a:rPr spc="-55" dirty="0"/>
              <a:t> </a:t>
            </a:r>
            <a:r>
              <a:rPr spc="-10" dirty="0"/>
              <a:t>Process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3872" y="1005839"/>
            <a:ext cx="8144256" cy="54864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304" y="3685032"/>
            <a:ext cx="11460480" cy="2292350"/>
          </a:xfrm>
          <a:custGeom>
            <a:avLst/>
            <a:gdLst/>
            <a:ahLst/>
            <a:cxnLst/>
            <a:rect l="l" t="t" r="r" b="b"/>
            <a:pathLst>
              <a:path w="11460480" h="2292350">
                <a:moveTo>
                  <a:pt x="10847324" y="0"/>
                </a:moveTo>
                <a:lnTo>
                  <a:pt x="10847324" y="573024"/>
                </a:lnTo>
                <a:lnTo>
                  <a:pt x="0" y="573024"/>
                </a:lnTo>
                <a:lnTo>
                  <a:pt x="0" y="1719072"/>
                </a:lnTo>
                <a:lnTo>
                  <a:pt x="10847324" y="1719072"/>
                </a:lnTo>
                <a:lnTo>
                  <a:pt x="10847324" y="2292096"/>
                </a:lnTo>
                <a:lnTo>
                  <a:pt x="11460480" y="1146048"/>
                </a:lnTo>
                <a:lnTo>
                  <a:pt x="10847324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7244" y="1170254"/>
            <a:ext cx="10309860" cy="1677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Identify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quality</a:t>
            </a:r>
            <a:r>
              <a:rPr sz="2000" b="1" spc="-8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requirements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and/or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standards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its</a:t>
            </a:r>
            <a:r>
              <a:rPr sz="2000" spc="-8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deliverables,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and </a:t>
            </a:r>
            <a:r>
              <a:rPr sz="2000" dirty="0">
                <a:latin typeface="Segoe UI"/>
                <a:cs typeface="Segoe UI"/>
              </a:rPr>
              <a:t>document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how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will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demonstrate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compliance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with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requirements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and/or standards.</a:t>
            </a:r>
            <a:endParaRPr sz="2000">
              <a:latin typeface="Segoe UI"/>
              <a:cs typeface="Segoe UI"/>
            </a:endParaRPr>
          </a:p>
          <a:p>
            <a:pPr marL="241300" indent="-228600" algn="just">
              <a:lnSpc>
                <a:spcPct val="100000"/>
              </a:lnSpc>
              <a:spcBef>
                <a:spcPts val="101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Provides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guidance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direction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on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how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will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managed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verified</a:t>
            </a:r>
            <a:endParaRPr sz="2000">
              <a:latin typeface="Segoe UI"/>
              <a:cs typeface="Segoe UI"/>
            </a:endParaRPr>
          </a:p>
          <a:p>
            <a:pPr marL="241300" algn="just">
              <a:lnSpc>
                <a:spcPct val="100000"/>
              </a:lnSpc>
            </a:pPr>
            <a:r>
              <a:rPr sz="2000" b="1" dirty="0">
                <a:latin typeface="Segoe UI"/>
                <a:cs typeface="Segoe UI"/>
              </a:rPr>
              <a:t>throughout</a:t>
            </a:r>
            <a:r>
              <a:rPr sz="2000" b="1" spc="-7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the</a:t>
            </a:r>
            <a:r>
              <a:rPr sz="2000" b="1" spc="-7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project</a:t>
            </a:r>
            <a:r>
              <a:rPr sz="2000" spc="-10" dirty="0"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Plan</a:t>
            </a:r>
            <a:r>
              <a:rPr spc="-40" dirty="0"/>
              <a:t> </a:t>
            </a:r>
            <a:r>
              <a:rPr dirty="0"/>
              <a:t>Quality</a:t>
            </a:r>
            <a:r>
              <a:rPr spc="-40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9096" y="3691128"/>
            <a:ext cx="3200400" cy="2743200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5240" rIns="0" bIns="0" rtlCol="0">
            <a:spAutoFit/>
          </a:bodyPr>
          <a:lstStyle/>
          <a:p>
            <a:pPr marL="325755" indent="-234950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charter</a:t>
            </a:r>
            <a:endParaRPr sz="1800">
              <a:latin typeface="Segoe UI"/>
              <a:cs typeface="Segoe UI"/>
            </a:endParaRPr>
          </a:p>
          <a:p>
            <a:pPr marL="325755" indent="-234950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800">
              <a:latin typeface="Segoe UI"/>
              <a:cs typeface="Segoe UI"/>
            </a:endParaRPr>
          </a:p>
          <a:p>
            <a:pPr marL="325755" indent="-23495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documents</a:t>
            </a:r>
            <a:endParaRPr sz="1800">
              <a:latin typeface="Segoe UI"/>
              <a:cs typeface="Segoe UI"/>
            </a:endParaRPr>
          </a:p>
          <a:p>
            <a:pPr marL="325755" indent="-234950">
              <a:lnSpc>
                <a:spcPts val="2055"/>
              </a:lnSpc>
              <a:spcBef>
                <a:spcPts val="550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Enterprise</a:t>
            </a:r>
            <a:r>
              <a:rPr sz="18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environmental</a:t>
            </a:r>
            <a:endParaRPr sz="1800">
              <a:latin typeface="Segoe UI"/>
              <a:cs typeface="Segoe UI"/>
            </a:endParaRPr>
          </a:p>
          <a:p>
            <a:pPr marL="91440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factors</a:t>
            </a:r>
            <a:endParaRPr sz="1800">
              <a:latin typeface="Segoe UI"/>
              <a:cs typeface="Segoe UI"/>
            </a:endParaRPr>
          </a:p>
          <a:p>
            <a:pPr marL="325755" indent="-234950">
              <a:lnSpc>
                <a:spcPts val="2055"/>
              </a:lnSpc>
              <a:spcBef>
                <a:spcPts val="530"/>
              </a:spcBef>
              <a:buAutoNum type="arabicPeriod" startAt="5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Organizational</a:t>
            </a:r>
            <a:r>
              <a:rPr sz="1800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process</a:t>
            </a:r>
            <a:endParaRPr sz="1800">
              <a:latin typeface="Segoe UI"/>
              <a:cs typeface="Segoe UI"/>
            </a:endParaRPr>
          </a:p>
          <a:p>
            <a:pPr marL="91440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assets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84191" y="3691128"/>
            <a:ext cx="3200400" cy="2743200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5240" rIns="0" bIns="0" rtlCol="0">
            <a:spAutoFit/>
          </a:bodyPr>
          <a:lstStyle/>
          <a:p>
            <a:pPr marL="326390" indent="-234315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Expert</a:t>
            </a:r>
            <a:r>
              <a:rPr sz="1800" spc="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judgment</a:t>
            </a:r>
            <a:endParaRPr sz="1800">
              <a:latin typeface="Segoe UI"/>
              <a:cs typeface="Segoe UI"/>
            </a:endParaRPr>
          </a:p>
          <a:p>
            <a:pPr marL="326390" indent="-234950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2702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 gathering</a:t>
            </a:r>
            <a:endParaRPr sz="1800">
              <a:latin typeface="Segoe UI"/>
              <a:cs typeface="Segoe UI"/>
            </a:endParaRPr>
          </a:p>
          <a:p>
            <a:pPr marL="326390" indent="-23431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analysis</a:t>
            </a:r>
            <a:endParaRPr sz="1800">
              <a:latin typeface="Segoe UI"/>
              <a:cs typeface="Segoe UI"/>
            </a:endParaRPr>
          </a:p>
          <a:p>
            <a:pPr marL="326390" indent="-234950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2702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Decision</a:t>
            </a:r>
            <a:r>
              <a:rPr sz="1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making</a:t>
            </a:r>
            <a:endParaRPr sz="1800">
              <a:latin typeface="Segoe UI"/>
              <a:cs typeface="Segoe UI"/>
            </a:endParaRPr>
          </a:p>
          <a:p>
            <a:pPr marL="326390" indent="-234315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representation</a:t>
            </a:r>
            <a:endParaRPr sz="1800">
              <a:latin typeface="Segoe UI"/>
              <a:cs typeface="Segoe UI"/>
            </a:endParaRPr>
          </a:p>
          <a:p>
            <a:pPr marL="326390" indent="-234950">
              <a:lnSpc>
                <a:spcPts val="2055"/>
              </a:lnSpc>
              <a:spcBef>
                <a:spcPts val="550"/>
              </a:spcBef>
              <a:buAutoNum type="arabicPeriod"/>
              <a:tabLst>
                <a:tab pos="327025" algn="l"/>
              </a:tabLst>
            </a:pP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Test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inspection</a:t>
            </a:r>
            <a:endParaRPr sz="1800">
              <a:latin typeface="Segoe UI"/>
              <a:cs typeface="Segoe UI"/>
            </a:endParaRPr>
          </a:p>
          <a:p>
            <a:pPr marL="92075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planning</a:t>
            </a:r>
            <a:endParaRPr sz="1800">
              <a:latin typeface="Segoe UI"/>
              <a:cs typeface="Segoe UI"/>
            </a:endParaRPr>
          </a:p>
          <a:p>
            <a:pPr marL="326390" indent="-234950">
              <a:lnSpc>
                <a:spcPct val="100000"/>
              </a:lnSpc>
              <a:spcBef>
                <a:spcPts val="530"/>
              </a:spcBef>
              <a:buAutoNum type="arabicPeriod" startAt="7"/>
              <a:tabLst>
                <a:tab pos="327025" algn="l"/>
              </a:tabLst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Meetings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13192" y="3691128"/>
            <a:ext cx="3200400" cy="2743200"/>
          </a:xfrm>
          <a:prstGeom prst="rect">
            <a:avLst/>
          </a:prstGeom>
          <a:solidFill>
            <a:srgbClr val="094E83"/>
          </a:solidFill>
        </p:spPr>
        <p:txBody>
          <a:bodyPr vert="horz" wrap="square" lIns="0" tIns="42545" rIns="0" bIns="0" rtlCol="0">
            <a:spAutoFit/>
          </a:bodyPr>
          <a:lstStyle/>
          <a:p>
            <a:pPr marL="348615" indent="-257175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349250" algn="l"/>
              </a:tabLst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Quality</a:t>
            </a:r>
            <a:r>
              <a:rPr sz="18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800">
              <a:latin typeface="Segoe UI"/>
              <a:cs typeface="Segoe UI"/>
            </a:endParaRPr>
          </a:p>
          <a:p>
            <a:pPr marL="92075">
              <a:lnSpc>
                <a:spcPct val="100000"/>
              </a:lnSpc>
            </a:pPr>
            <a:r>
              <a:rPr sz="1800" b="1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800">
              <a:latin typeface="Segoe UI"/>
              <a:cs typeface="Segoe UI"/>
            </a:endParaRPr>
          </a:p>
          <a:p>
            <a:pPr marL="348615" indent="-257175">
              <a:lnSpc>
                <a:spcPct val="100000"/>
              </a:lnSpc>
              <a:buAutoNum type="arabicPeriod" startAt="2"/>
              <a:tabLst>
                <a:tab pos="349250" algn="l"/>
              </a:tabLst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Quality</a:t>
            </a:r>
            <a:r>
              <a:rPr sz="18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metrics</a:t>
            </a:r>
            <a:endParaRPr sz="1800">
              <a:latin typeface="Segoe UI"/>
              <a:cs typeface="Segoe UI"/>
            </a:endParaRPr>
          </a:p>
          <a:p>
            <a:pPr marL="327660" indent="-236220">
              <a:lnSpc>
                <a:spcPct val="100000"/>
              </a:lnSpc>
              <a:buAutoNum type="arabicPeriod" startAt="2"/>
              <a:tabLst>
                <a:tab pos="32829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800">
              <a:latin typeface="Segoe UI"/>
              <a:cs typeface="Segoe U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updates</a:t>
            </a:r>
            <a:endParaRPr sz="1800">
              <a:latin typeface="Segoe UI"/>
              <a:cs typeface="Segoe UI"/>
            </a:endParaRPr>
          </a:p>
          <a:p>
            <a:pPr marL="327660" indent="-235585">
              <a:lnSpc>
                <a:spcPct val="100000"/>
              </a:lnSpc>
              <a:buAutoNum type="arabicPeriod" startAt="4"/>
              <a:tabLst>
                <a:tab pos="32766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documents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800">
              <a:latin typeface="Segoe UI"/>
              <a:cs typeface="Segoe UI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updates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9096" y="3172967"/>
            <a:ext cx="3200400" cy="45720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704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84191" y="3172967"/>
            <a:ext cx="3200400" cy="45720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7048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555"/>
              </a:spcBef>
            </a:pP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20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20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13192" y="3172967"/>
            <a:ext cx="3200400" cy="45720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70485" rIns="0" bIns="0" rtlCol="0">
            <a:spAutoFit/>
          </a:bodyPr>
          <a:lstStyle/>
          <a:p>
            <a:pPr marL="1022985">
              <a:lnSpc>
                <a:spcPct val="100000"/>
              </a:lnSpc>
              <a:spcBef>
                <a:spcPts val="555"/>
              </a:spcBef>
            </a:pP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55902"/>
            <a:ext cx="10198100" cy="4686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Segoe UI"/>
                <a:cs typeface="Segoe UI"/>
              </a:rPr>
              <a:t>Describes how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applicable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policies,</a:t>
            </a:r>
            <a:r>
              <a:rPr sz="2000" b="1" spc="-1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procedures,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7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guidelines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will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implemented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to</a:t>
            </a:r>
            <a:endParaRPr sz="2000">
              <a:latin typeface="Segoe UI"/>
              <a:cs typeface="Segoe UI"/>
            </a:endParaRPr>
          </a:p>
          <a:p>
            <a:pPr marL="24130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achieve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objectives.</a:t>
            </a:r>
            <a:endParaRPr sz="20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Segoe UI"/>
                <a:cs typeface="Segoe UI"/>
              </a:rPr>
              <a:t>It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describes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activities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resources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necessary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management</a:t>
            </a:r>
            <a:r>
              <a:rPr sz="2000" spc="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team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to</a:t>
            </a:r>
            <a:endParaRPr sz="2000">
              <a:latin typeface="Segoe UI"/>
              <a:cs typeface="Segoe UI"/>
            </a:endParaRPr>
          </a:p>
          <a:p>
            <a:pPr marL="24130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achieve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objectives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set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project.</a:t>
            </a:r>
            <a:endParaRPr sz="20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9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management</a:t>
            </a:r>
            <a:r>
              <a:rPr sz="2000" spc="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plan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may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include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(but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not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limited):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Quality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standards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(quality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metric)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14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objectives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roles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responsibilities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5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Project</a:t>
            </a:r>
            <a:r>
              <a:rPr sz="2000" b="1" spc="-7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deliverables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acceptance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criteria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control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management</a:t>
            </a:r>
            <a:r>
              <a:rPr sz="2000" spc="5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activities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tools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84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6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Major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procedures: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such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as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dealing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with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nonconformance,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corrective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actions,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and</a:t>
            </a:r>
            <a:endParaRPr sz="2000">
              <a:latin typeface="Segoe UI"/>
              <a:cs typeface="Segoe UI"/>
            </a:endParaRPr>
          </a:p>
          <a:p>
            <a:pPr marL="697865">
              <a:lnSpc>
                <a:spcPts val="2360"/>
              </a:lnSpc>
            </a:pPr>
            <a:r>
              <a:rPr sz="2000" dirty="0">
                <a:latin typeface="Segoe UI"/>
                <a:cs typeface="Segoe UI"/>
              </a:rPr>
              <a:t>continuous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improvement.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50" dirty="0"/>
              <a:t> </a:t>
            </a:r>
            <a:r>
              <a:rPr dirty="0"/>
              <a:t>Quality</a:t>
            </a:r>
            <a:r>
              <a:rPr spc="-35" dirty="0"/>
              <a:t> </a:t>
            </a:r>
            <a:r>
              <a:rPr dirty="0"/>
              <a:t>Management</a:t>
            </a:r>
            <a:r>
              <a:rPr spc="-20" dirty="0"/>
              <a:t> Plan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5590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Acceptance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Criteria: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55" dirty="0"/>
              <a:t> </a:t>
            </a:r>
            <a:r>
              <a:rPr dirty="0"/>
              <a:t>Quality</a:t>
            </a:r>
            <a:r>
              <a:rPr spc="-35" dirty="0"/>
              <a:t> </a:t>
            </a:r>
            <a:r>
              <a:rPr dirty="0"/>
              <a:t>Management</a:t>
            </a:r>
            <a:r>
              <a:rPr spc="-30" dirty="0"/>
              <a:t> </a:t>
            </a:r>
            <a:r>
              <a:rPr spc="-20" dirty="0"/>
              <a:t>Plan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6612" y="1794001"/>
          <a:ext cx="11106783" cy="4458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164"/>
                <a:gridCol w="1505585"/>
                <a:gridCol w="7519034"/>
              </a:tblGrid>
              <a:tr h="378460">
                <a:tc>
                  <a:txBody>
                    <a:bodyPr/>
                    <a:lstStyle/>
                    <a:p>
                      <a:pPr marL="5778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Category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8509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L="3492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Product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8509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Technique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8509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</a:tr>
              <a:tr h="773430">
                <a:tc rowSpan="3">
                  <a:txBody>
                    <a:bodyPr/>
                    <a:lstStyle/>
                    <a:p>
                      <a:pPr marL="95250" marR="1485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dirty="0">
                          <a:latin typeface="Segoe UI"/>
                          <a:cs typeface="Segoe UI"/>
                        </a:rPr>
                        <a:t>Definition</a:t>
                      </a:r>
                      <a:r>
                        <a:rPr sz="1400" b="1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b="1" dirty="0">
                          <a:latin typeface="Segoe UI"/>
                          <a:cs typeface="Segoe UI"/>
                        </a:rPr>
                        <a:t>of</a:t>
                      </a:r>
                      <a:r>
                        <a:rPr sz="1400" b="1" spc="-8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b="1" spc="-20" dirty="0">
                          <a:latin typeface="Segoe UI"/>
                          <a:cs typeface="Segoe UI"/>
                        </a:rPr>
                        <a:t>Done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(based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on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Coverage,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Code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Review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report</a:t>
                      </a:r>
                      <a:r>
                        <a:rPr sz="14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&amp;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Defect Criteria)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350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25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Case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350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171450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100%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coverage.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marR="337185" indent="-17081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Performance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Test,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Monkey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Test,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Abnormal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Test,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Duration</a:t>
                      </a:r>
                      <a:r>
                        <a:rPr sz="14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and</a:t>
                      </a:r>
                      <a:r>
                        <a:rPr sz="14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Regression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will</a:t>
                      </a:r>
                      <a:r>
                        <a:rPr sz="14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be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executed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according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defined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plan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each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sprint.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350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</a:tr>
              <a:tr h="560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Source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Code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350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171450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100%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source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code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must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be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reviewed.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100%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source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code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be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scanned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by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Blackduck,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SonarQ, Coverity.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350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</a:tr>
              <a:tr h="7734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Defect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Criteria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413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171450">
                        <a:lnSpc>
                          <a:spcPct val="100000"/>
                        </a:lnSpc>
                        <a:spcBef>
                          <a:spcPts val="505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100%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of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Show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Stopper/Must</a:t>
                      </a:r>
                      <a:r>
                        <a:rPr sz="14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Fix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defects</a:t>
                      </a:r>
                      <a:r>
                        <a:rPr sz="14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must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be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resolved/closed.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Zero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obvious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defects.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&lt;10%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complicated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defects.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413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</a:tr>
              <a:tr h="986790"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b="1" dirty="0">
                          <a:latin typeface="Segoe UI"/>
                          <a:cs typeface="Segoe UI"/>
                        </a:rPr>
                        <a:t>Sprint</a:t>
                      </a:r>
                      <a:r>
                        <a:rPr sz="1400" b="1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b="1" dirty="0">
                          <a:latin typeface="Segoe UI"/>
                          <a:cs typeface="Segoe UI"/>
                        </a:rPr>
                        <a:t>Acceptance</a:t>
                      </a:r>
                      <a:r>
                        <a:rPr sz="1400" b="1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b="1" spc="-10" dirty="0">
                          <a:latin typeface="Segoe UI"/>
                          <a:cs typeface="Segoe UI"/>
                        </a:rPr>
                        <a:t>Criteria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413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0" marR="127000" indent="-170815">
                        <a:lnSpc>
                          <a:spcPct val="100000"/>
                        </a:lnSpc>
                        <a:spcBef>
                          <a:spcPts val="505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100%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User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Story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is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done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(including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coding,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testing,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and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fixing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bugs/defects and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committed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source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code)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as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committed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in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Sprint</a:t>
                      </a:r>
                      <a:r>
                        <a:rPr sz="14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backlog.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No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show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stopper/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blocker</a:t>
                      </a:r>
                      <a:r>
                        <a:rPr sz="14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defect.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demonstration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outputs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are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approved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by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Client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PO.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413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</a:tr>
              <a:tr h="986790"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400" b="1" dirty="0">
                          <a:latin typeface="Segoe UI"/>
                          <a:cs typeface="Segoe UI"/>
                        </a:rPr>
                        <a:t>Project</a:t>
                      </a:r>
                      <a:r>
                        <a:rPr sz="1400" b="1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b="1" dirty="0">
                          <a:latin typeface="Segoe UI"/>
                          <a:cs typeface="Segoe UI"/>
                        </a:rPr>
                        <a:t>Acceptance</a:t>
                      </a:r>
                      <a:r>
                        <a:rPr sz="1400" b="1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b="1" spc="-10" dirty="0">
                          <a:latin typeface="Segoe UI"/>
                          <a:cs typeface="Segoe UI"/>
                        </a:rPr>
                        <a:t>Criteria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0" indent="-171450">
                        <a:lnSpc>
                          <a:spcPct val="100000"/>
                        </a:lnSpc>
                        <a:spcBef>
                          <a:spcPts val="509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100%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scope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and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deliverables</a:t>
                      </a:r>
                      <a:r>
                        <a:rPr sz="14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are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delivered</a:t>
                      </a:r>
                      <a:r>
                        <a:rPr sz="14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on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time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as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committed.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No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show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stopper/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blocker</a:t>
                      </a:r>
                      <a:r>
                        <a:rPr sz="14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defect.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Approved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by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Client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PO.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55902"/>
            <a:ext cx="29184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Code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Review</a:t>
            </a:r>
            <a:r>
              <a:rPr sz="2000" b="1" spc="-7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Strategy: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55" dirty="0"/>
              <a:t> </a:t>
            </a:r>
            <a:r>
              <a:rPr dirty="0"/>
              <a:t>Quality</a:t>
            </a:r>
            <a:r>
              <a:rPr spc="-35" dirty="0"/>
              <a:t> </a:t>
            </a:r>
            <a:r>
              <a:rPr dirty="0"/>
              <a:t>Management</a:t>
            </a:r>
            <a:r>
              <a:rPr spc="-30" dirty="0"/>
              <a:t> </a:t>
            </a:r>
            <a:r>
              <a:rPr spc="-20" dirty="0"/>
              <a:t>Plan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6612" y="1794001"/>
          <a:ext cx="11097893" cy="268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995"/>
                <a:gridCol w="1062355"/>
                <a:gridCol w="1375410"/>
                <a:gridCol w="3685540"/>
                <a:gridCol w="2013584"/>
                <a:gridCol w="1223009"/>
              </a:tblGrid>
              <a:tr h="336550"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Review</a:t>
                      </a:r>
                      <a:r>
                        <a:rPr sz="1600" b="1" spc="-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Areas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Reviewer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Review</a:t>
                      </a:r>
                      <a:r>
                        <a:rPr sz="1600" b="1" spc="-1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Type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L="109918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Review</a:t>
                      </a:r>
                      <a:r>
                        <a:rPr sz="1600" b="1" spc="-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Method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Completion</a:t>
                      </a:r>
                      <a:r>
                        <a:rPr sz="1600" b="1" spc="-1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Criteria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Output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</a:tr>
              <a:tr h="64897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Coding,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Naming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Segoe UI"/>
                          <a:cs typeface="Segoe UI"/>
                        </a:rPr>
                        <a:t>convention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17081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Segoe UI"/>
                          <a:cs typeface="Segoe UI"/>
                        </a:rPr>
                        <a:t>TL/Dev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217170" indent="-171450">
                        <a:lnSpc>
                          <a:spcPct val="100000"/>
                        </a:lnSpc>
                        <a:spcBef>
                          <a:spcPts val="1365"/>
                        </a:spcBef>
                        <a:buFont typeface="Arial"/>
                        <a:buChar char="•"/>
                        <a:tabLst>
                          <a:tab pos="217804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Using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tool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17170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17804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Self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review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17335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217170" indent="-171450">
                        <a:lnSpc>
                          <a:spcPts val="1670"/>
                        </a:lnSpc>
                        <a:spcBef>
                          <a:spcPts val="1365"/>
                        </a:spcBef>
                        <a:buFont typeface="Arial"/>
                        <a:buChar char="•"/>
                        <a:tabLst>
                          <a:tab pos="217804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Using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tool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Sonar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Code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review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tool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17170">
                        <a:lnSpc>
                          <a:spcPts val="1670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(provided by</a:t>
                      </a:r>
                      <a:r>
                        <a:rPr sz="14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FPT)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17335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100%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critical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issues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4762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must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be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fixed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17081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R="4064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Review</a:t>
                      </a:r>
                      <a:r>
                        <a:rPr sz="14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report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</a:tr>
              <a:tr h="744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Segoe UI"/>
                          <a:cs typeface="Segoe UI"/>
                        </a:rPr>
                        <a:t>Functionalities/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Code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logic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Segoe UI"/>
                          <a:cs typeface="Segoe UI"/>
                        </a:rPr>
                        <a:t>TL/Dev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17170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17804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Group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review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7170" marR="114300" indent="-170815">
                        <a:lnSpc>
                          <a:spcPts val="1660"/>
                        </a:lnSpc>
                        <a:spcBef>
                          <a:spcPts val="515"/>
                        </a:spcBef>
                        <a:buFont typeface="Arial"/>
                        <a:buChar char="•"/>
                        <a:tabLst>
                          <a:tab pos="217804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Using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code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reviewed</a:t>
                      </a:r>
                      <a:r>
                        <a:rPr sz="14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checklist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(customized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by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team)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17170" indent="-171450">
                        <a:lnSpc>
                          <a:spcPts val="1650"/>
                        </a:lnSpc>
                        <a:buFont typeface="Arial"/>
                        <a:buChar char="•"/>
                        <a:tabLst>
                          <a:tab pos="217804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Using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common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defects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checklist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5404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76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100%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critical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issues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4762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must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be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fixed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4064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Review</a:t>
                      </a:r>
                      <a:r>
                        <a:rPr sz="14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report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</a:tr>
              <a:tr h="959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Security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Code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400" spc="-10" dirty="0">
                          <a:latin typeface="Segoe UI"/>
                          <a:cs typeface="Segoe UI"/>
                        </a:rPr>
                        <a:t>TL/Dev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17170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17804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Using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tool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17170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17804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Group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review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17170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17804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Using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Coverity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(provided</a:t>
                      </a:r>
                      <a:r>
                        <a:rPr sz="14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by</a:t>
                      </a:r>
                      <a:r>
                        <a:rPr sz="14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FPT)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17170" indent="-171450">
                        <a:lnSpc>
                          <a:spcPts val="1670"/>
                        </a:lnSpc>
                        <a:buFont typeface="Arial"/>
                        <a:buChar char="•"/>
                        <a:tabLst>
                          <a:tab pos="217804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Using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best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practice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Security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Code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Review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17170">
                        <a:lnSpc>
                          <a:spcPts val="1670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checklist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(customized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by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team)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762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100%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critical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issues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4762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must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be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fixed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40640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Review</a:t>
                      </a:r>
                      <a:r>
                        <a:rPr sz="14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report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7244" y="4936997"/>
            <a:ext cx="558609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Code</a:t>
            </a:r>
            <a:r>
              <a:rPr sz="1400" spc="-20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review</a:t>
            </a:r>
            <a:r>
              <a:rPr sz="1400" spc="-10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activities</a:t>
            </a:r>
            <a:r>
              <a:rPr sz="1400" spc="-20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will</a:t>
            </a:r>
            <a:r>
              <a:rPr sz="1400" spc="-50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be</a:t>
            </a:r>
            <a:r>
              <a:rPr sz="1400" spc="-40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taken</a:t>
            </a:r>
            <a:r>
              <a:rPr sz="1400" spc="-25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before</a:t>
            </a:r>
            <a:r>
              <a:rPr sz="1400" spc="5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each</a:t>
            </a:r>
            <a:r>
              <a:rPr sz="1400" spc="-50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18232E"/>
                </a:solidFill>
                <a:latin typeface="Segoe UI"/>
                <a:cs typeface="Segoe UI"/>
              </a:rPr>
              <a:t>sprint’s</a:t>
            </a:r>
            <a:r>
              <a:rPr sz="1400" spc="-20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18232E"/>
                </a:solidFill>
                <a:latin typeface="Segoe UI"/>
                <a:cs typeface="Segoe UI"/>
              </a:rPr>
              <a:t>deliverables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AutoNum type="arabicPeriod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Review</a:t>
            </a:r>
            <a:r>
              <a:rPr sz="1400" spc="-5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report will</a:t>
            </a:r>
            <a:r>
              <a:rPr sz="1400" spc="-25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be</a:t>
            </a:r>
            <a:r>
              <a:rPr sz="1400" spc="-35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shared</a:t>
            </a:r>
            <a:r>
              <a:rPr sz="1400" spc="-30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with</a:t>
            </a:r>
            <a:r>
              <a:rPr sz="1400" spc="-40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18232E"/>
                </a:solidFill>
                <a:latin typeface="Segoe UI"/>
                <a:cs typeface="Segoe UI"/>
              </a:rPr>
              <a:t>Client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AutoNum type="arabicPeriod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CI/CD</a:t>
            </a:r>
            <a:r>
              <a:rPr sz="1400" spc="-20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will</a:t>
            </a:r>
            <a:r>
              <a:rPr sz="1400" spc="-45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be</a:t>
            </a:r>
            <a:r>
              <a:rPr sz="1400" spc="-35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implemented</a:t>
            </a:r>
            <a:r>
              <a:rPr sz="1400" spc="15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for</a:t>
            </a:r>
            <a:r>
              <a:rPr sz="1400" spc="-35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automating</a:t>
            </a:r>
            <a:r>
              <a:rPr sz="1400" spc="-65" dirty="0">
                <a:solidFill>
                  <a:srgbClr val="1823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18232E"/>
                </a:solidFill>
                <a:latin typeface="Segoe UI"/>
                <a:cs typeface="Segoe UI"/>
              </a:rPr>
              <a:t>code</a:t>
            </a:r>
            <a:r>
              <a:rPr sz="1400" spc="-10" dirty="0">
                <a:solidFill>
                  <a:srgbClr val="18232E"/>
                </a:solidFill>
                <a:latin typeface="Segoe UI"/>
                <a:cs typeface="Segoe UI"/>
              </a:rPr>
              <a:t> analyst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55902"/>
            <a:ext cx="18649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spc="-30" dirty="0">
                <a:latin typeface="Segoe UI"/>
                <a:cs typeface="Segoe UI"/>
              </a:rPr>
              <a:t>Test</a:t>
            </a:r>
            <a:r>
              <a:rPr sz="2000" b="1" spc="-10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Strategy: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55" dirty="0"/>
              <a:t> </a:t>
            </a:r>
            <a:r>
              <a:rPr dirty="0"/>
              <a:t>Quality</a:t>
            </a:r>
            <a:r>
              <a:rPr spc="-35" dirty="0"/>
              <a:t> </a:t>
            </a:r>
            <a:r>
              <a:rPr dirty="0"/>
              <a:t>Management</a:t>
            </a:r>
            <a:r>
              <a:rPr spc="-30" dirty="0"/>
              <a:t> </a:t>
            </a:r>
            <a:r>
              <a:rPr spc="-20" dirty="0"/>
              <a:t>Plan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6612" y="1773554"/>
          <a:ext cx="11074398" cy="451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9655"/>
                <a:gridCol w="2307590"/>
                <a:gridCol w="3148964"/>
                <a:gridCol w="1339215"/>
                <a:gridCol w="2029459"/>
                <a:gridCol w="1199515"/>
              </a:tblGrid>
              <a:tr h="622300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Test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24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Type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8509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L="67818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Objective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0701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Technique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0701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Using</a:t>
                      </a:r>
                      <a:r>
                        <a:rPr sz="1600" b="1" spc="-5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Tool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0701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Completion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Criteria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8509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Output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0701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solidFill>
                      <a:srgbClr val="124FA6"/>
                    </a:solidFill>
                  </a:tcPr>
                </a:tc>
              </a:tr>
              <a:tr h="2693670">
                <a:tc>
                  <a:txBody>
                    <a:bodyPr/>
                    <a:lstStyle/>
                    <a:p>
                      <a:pPr marL="95250" marR="27051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spc="-10" dirty="0">
                          <a:latin typeface="Segoe UI"/>
                          <a:cs typeface="Segoe UI"/>
                        </a:rPr>
                        <a:t>Function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096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946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Ensure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proper</a:t>
                      </a:r>
                      <a:r>
                        <a:rPr sz="14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target-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of-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functionality,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including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navigation,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entry,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processing,</a:t>
                      </a:r>
                      <a:r>
                        <a:rPr sz="14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and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retrieval.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096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414655" indent="-170815">
                        <a:lnSpc>
                          <a:spcPts val="1660"/>
                        </a:lnSpc>
                        <a:spcBef>
                          <a:spcPts val="575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Black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box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technique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will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be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used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marR="364490" indent="-170815">
                        <a:lnSpc>
                          <a:spcPts val="1660"/>
                        </a:lnSpc>
                        <a:spcBef>
                          <a:spcPts val="40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leader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creates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checklists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for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common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features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support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>
                        <a:lnSpc>
                          <a:spcPts val="1625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review</a:t>
                      </a:r>
                      <a:r>
                        <a:rPr sz="14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and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execution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marR="294640" indent="-170815">
                        <a:lnSpc>
                          <a:spcPct val="99400"/>
                        </a:lnSpc>
                        <a:spcBef>
                          <a:spcPts val="35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spc="-20" dirty="0">
                          <a:latin typeface="Segoe UI"/>
                          <a:cs typeface="Segoe UI"/>
                        </a:rPr>
                        <a:t>Testers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 will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create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scenarios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against</a:t>
                      </a:r>
                      <a:r>
                        <a:rPr sz="14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User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Stories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approved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by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customers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indent="-171450">
                        <a:lnSpc>
                          <a:spcPts val="1670"/>
                        </a:lnSpc>
                        <a:spcBef>
                          <a:spcPts val="25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spc="-20" dirty="0">
                          <a:latin typeface="Segoe UI"/>
                          <a:cs typeface="Segoe UI"/>
                        </a:rPr>
                        <a:t>Testers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 execute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based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on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>
                        <a:lnSpc>
                          <a:spcPts val="1670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scenarios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and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make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reports.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marR="229235" indent="-170815">
                        <a:lnSpc>
                          <a:spcPts val="1660"/>
                        </a:lnSpc>
                        <a:spcBef>
                          <a:spcPts val="95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Common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defects will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be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collected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improvement</a:t>
                      </a:r>
                      <a:r>
                        <a:rPr sz="14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checklists.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7302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267335" indent="-171450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/>
                        <a:buChar char="•"/>
                        <a:tabLst>
                          <a:tab pos="267970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Manual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7335" marR="135255" indent="-171450">
                        <a:lnSpc>
                          <a:spcPct val="99300"/>
                        </a:lnSpc>
                        <a:spcBef>
                          <a:spcPts val="15"/>
                        </a:spcBef>
                        <a:buFont typeface="Arial"/>
                        <a:buChar char="•"/>
                        <a:tabLst>
                          <a:tab pos="267970" algn="l"/>
                        </a:tabLst>
                      </a:pPr>
                      <a:r>
                        <a:rPr sz="1400" spc="-10" dirty="0">
                          <a:latin typeface="Segoe UI"/>
                          <a:cs typeface="Segoe UI"/>
                        </a:rPr>
                        <a:t>Automation script (optional)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350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L="267970" marR="152400" indent="-170815">
                        <a:lnSpc>
                          <a:spcPts val="1660"/>
                        </a:lnSpc>
                        <a:spcBef>
                          <a:spcPts val="575"/>
                        </a:spcBef>
                        <a:buFont typeface="Arial"/>
                        <a:buChar char="•"/>
                        <a:tabLst>
                          <a:tab pos="26860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All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planned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tests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have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been</a:t>
                      </a:r>
                      <a:r>
                        <a:rPr sz="14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executed.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7970" marR="99695" indent="-170815">
                        <a:lnSpc>
                          <a:spcPts val="1660"/>
                        </a:lnSpc>
                        <a:spcBef>
                          <a:spcPts val="40"/>
                        </a:spcBef>
                        <a:buFont typeface="Arial"/>
                        <a:buChar char="•"/>
                        <a:tabLst>
                          <a:tab pos="26860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All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identified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defects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have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been</a:t>
                      </a:r>
                      <a:r>
                        <a:rPr sz="14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addressed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7970">
                        <a:lnSpc>
                          <a:spcPts val="1625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and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closed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73025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marR="257810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8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report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096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E7E9F0"/>
                    </a:solidFill>
                  </a:tcPr>
                </a:tc>
              </a:tr>
              <a:tr h="1200150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10" dirty="0">
                          <a:latin typeface="Segoe UI"/>
                          <a:cs typeface="Segoe UI"/>
                        </a:rPr>
                        <a:t>Regression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1594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24765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Verify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part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of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software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to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make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sure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that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the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modification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does</a:t>
                      </a:r>
                      <a:r>
                        <a:rPr sz="14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not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cause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errors</a:t>
                      </a:r>
                      <a:r>
                        <a:rPr sz="140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other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part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1594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171450">
                        <a:lnSpc>
                          <a:spcPts val="1670"/>
                        </a:lnSpc>
                        <a:spcBef>
                          <a:spcPts val="509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Reuse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4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set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of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functional</a:t>
                      </a:r>
                      <a:r>
                        <a:rPr sz="14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>
                        <a:lnSpc>
                          <a:spcPts val="1670"/>
                        </a:lnSpc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cases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modified</a:t>
                      </a:r>
                      <a:r>
                        <a:rPr sz="14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module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6700" marR="274955" indent="-170815">
                        <a:lnSpc>
                          <a:spcPct val="99300"/>
                        </a:lnSpc>
                        <a:spcBef>
                          <a:spcPts val="40"/>
                        </a:spcBef>
                        <a:buFont typeface="Arial"/>
                        <a:buChar char="•"/>
                        <a:tabLst>
                          <a:tab pos="26733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Amount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of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cases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(depend 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on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each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sprint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plan)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are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randomly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select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from</a:t>
                      </a:r>
                      <a:r>
                        <a:rPr sz="14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existing</a:t>
                      </a:r>
                      <a:r>
                        <a:rPr sz="1400" spc="-7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case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7335" indent="-171450">
                        <a:lnSpc>
                          <a:spcPct val="100000"/>
                        </a:lnSpc>
                        <a:spcBef>
                          <a:spcPts val="509"/>
                        </a:spcBef>
                        <a:buFont typeface="Arial"/>
                        <a:buChar char="•"/>
                        <a:tabLst>
                          <a:tab pos="267970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Manual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67335" marR="135255" indent="-171450">
                        <a:lnSpc>
                          <a:spcPct val="99400"/>
                        </a:lnSpc>
                        <a:spcBef>
                          <a:spcPts val="10"/>
                        </a:spcBef>
                        <a:buFont typeface="Arial"/>
                        <a:buChar char="•"/>
                        <a:tabLst>
                          <a:tab pos="267970" algn="l"/>
                        </a:tabLst>
                      </a:pPr>
                      <a:r>
                        <a:rPr sz="1400" spc="-10" dirty="0">
                          <a:latin typeface="Segoe UI"/>
                          <a:cs typeface="Segoe UI"/>
                        </a:rPr>
                        <a:t>Automation Script (optional)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7970" marR="167005" indent="-170815">
                        <a:lnSpc>
                          <a:spcPct val="99400"/>
                        </a:lnSpc>
                        <a:spcBef>
                          <a:spcPts val="520"/>
                        </a:spcBef>
                        <a:buFont typeface="Arial"/>
                        <a:buChar char="•"/>
                        <a:tabLst>
                          <a:tab pos="268605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All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selected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test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cases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are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performed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and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passed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6040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781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20" dirty="0">
                          <a:latin typeface="Segoe UI"/>
                          <a:cs typeface="Segoe UI"/>
                        </a:rPr>
                        <a:t>Test</a:t>
                      </a:r>
                      <a:r>
                        <a:rPr sz="1400" spc="-8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report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1594" marB="0">
                    <a:lnL w="3175">
                      <a:solidFill>
                        <a:srgbClr val="124DA2"/>
                      </a:solidFill>
                      <a:prstDash val="sysDot"/>
                    </a:lnL>
                    <a:lnR w="3175">
                      <a:solidFill>
                        <a:srgbClr val="124DA2"/>
                      </a:solidFill>
                      <a:prstDash val="sysDot"/>
                    </a:lnR>
                    <a:lnT w="3175">
                      <a:solidFill>
                        <a:srgbClr val="124DA2"/>
                      </a:solidFill>
                      <a:prstDash val="sysDot"/>
                    </a:lnT>
                    <a:lnB w="3175">
                      <a:solidFill>
                        <a:srgbClr val="124DA2"/>
                      </a:solidFill>
                      <a:prstDash val="sysDot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55902"/>
            <a:ext cx="4414520" cy="3695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Cost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of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Quality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(COQ):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all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cost</a:t>
            </a:r>
            <a:endParaRPr sz="2000" dirty="0">
              <a:latin typeface="Segoe UI"/>
              <a:cs typeface="Segoe UI"/>
            </a:endParaRPr>
          </a:p>
          <a:p>
            <a:pPr marL="24130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incurred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over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life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product.</a:t>
            </a:r>
            <a:endParaRPr sz="20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 dirty="0">
              <a:latin typeface="Segoe UI"/>
              <a:cs typeface="Segoe UI"/>
            </a:endParaRPr>
          </a:p>
          <a:p>
            <a:pPr marL="697865" marR="406400" indent="-228600">
              <a:lnSpc>
                <a:spcPct val="98400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5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Prevention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costs: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Preventing </a:t>
            </a:r>
            <a:r>
              <a:rPr sz="2000" spc="-20" dirty="0">
                <a:latin typeface="Segoe UI"/>
                <a:cs typeface="Segoe UI"/>
              </a:rPr>
              <a:t>non-</a:t>
            </a:r>
            <a:r>
              <a:rPr sz="2000" dirty="0">
                <a:latin typeface="Segoe UI"/>
                <a:cs typeface="Segoe UI"/>
              </a:rPr>
              <a:t>conformance</a:t>
            </a:r>
            <a:r>
              <a:rPr sz="2000" spc="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the </a:t>
            </a:r>
            <a:r>
              <a:rPr sz="2000" spc="-10" dirty="0">
                <a:latin typeface="Segoe UI"/>
                <a:cs typeface="Segoe UI"/>
              </a:rPr>
              <a:t>requirements.</a:t>
            </a:r>
            <a:endParaRPr sz="2000" dirty="0">
              <a:latin typeface="Segoe UI"/>
              <a:cs typeface="Segoe UI"/>
            </a:endParaRPr>
          </a:p>
          <a:p>
            <a:pPr marL="697865" marR="577215" indent="-228600">
              <a:lnSpc>
                <a:spcPts val="2400"/>
              </a:lnSpc>
              <a:spcBef>
                <a:spcPts val="56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Appraisal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costs: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Appraising </a:t>
            </a:r>
            <a:r>
              <a:rPr sz="2000" dirty="0">
                <a:latin typeface="Segoe UI"/>
                <a:cs typeface="Segoe UI"/>
              </a:rPr>
              <a:t>conformance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the </a:t>
            </a:r>
            <a:r>
              <a:rPr sz="2000" spc="-10" dirty="0">
                <a:latin typeface="Segoe UI"/>
                <a:cs typeface="Segoe UI"/>
              </a:rPr>
              <a:t>requirements.</a:t>
            </a:r>
            <a:endParaRPr sz="2000" dirty="0">
              <a:latin typeface="Segoe UI"/>
              <a:cs typeface="Segoe UI"/>
            </a:endParaRPr>
          </a:p>
          <a:p>
            <a:pPr marL="469265">
              <a:lnSpc>
                <a:spcPts val="284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Failure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costs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(Int/Ext):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Failing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to</a:t>
            </a:r>
            <a:endParaRPr sz="2000" dirty="0">
              <a:latin typeface="Segoe UI"/>
              <a:cs typeface="Segoe UI"/>
            </a:endParaRPr>
          </a:p>
          <a:p>
            <a:pPr marL="254000" algn="ctr">
              <a:lnSpc>
                <a:spcPts val="2360"/>
              </a:lnSpc>
            </a:pPr>
            <a:r>
              <a:rPr sz="2000" dirty="0">
                <a:latin typeface="Segoe UI"/>
                <a:cs typeface="Segoe UI"/>
              </a:rPr>
              <a:t>meet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requirements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(reworks).</a:t>
            </a:r>
            <a:endParaRPr sz="2000" dirty="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Tools</a:t>
            </a:r>
            <a:r>
              <a:rPr spc="-95" dirty="0"/>
              <a:t> </a:t>
            </a:r>
            <a:r>
              <a:rPr dirty="0"/>
              <a:t>&amp;</a:t>
            </a:r>
            <a:r>
              <a:rPr spc="-70" dirty="0"/>
              <a:t> </a:t>
            </a:r>
            <a:r>
              <a:rPr spc="-20" dirty="0"/>
              <a:t>Techniques:</a:t>
            </a:r>
            <a:r>
              <a:rPr spc="-95" dirty="0"/>
              <a:t> </a:t>
            </a:r>
            <a:r>
              <a:rPr dirty="0"/>
              <a:t>Data</a:t>
            </a:r>
            <a:r>
              <a:rPr spc="-70" dirty="0"/>
              <a:t> </a:t>
            </a:r>
            <a:r>
              <a:rPr dirty="0"/>
              <a:t>analysis</a:t>
            </a:r>
            <a:r>
              <a:rPr spc="-114" dirty="0"/>
              <a:t> </a:t>
            </a:r>
            <a:r>
              <a:rPr spc="-10" dirty="0"/>
              <a:t>(cont)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2328" y="1594103"/>
            <a:ext cx="6263639" cy="3657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Tools</a:t>
            </a:r>
            <a:r>
              <a:rPr spc="-85" dirty="0"/>
              <a:t> </a:t>
            </a:r>
            <a:r>
              <a:rPr dirty="0"/>
              <a:t>&amp;</a:t>
            </a:r>
            <a:r>
              <a:rPr spc="-70" dirty="0"/>
              <a:t> </a:t>
            </a:r>
            <a:r>
              <a:rPr spc="-20" dirty="0"/>
              <a:t>Techniques:</a:t>
            </a:r>
            <a:r>
              <a:rPr spc="-100" dirty="0"/>
              <a:t> </a:t>
            </a:r>
            <a:r>
              <a:rPr dirty="0"/>
              <a:t>Data</a:t>
            </a:r>
            <a:r>
              <a:rPr spc="-65" dirty="0"/>
              <a:t> </a:t>
            </a:r>
            <a:r>
              <a:rPr dirty="0"/>
              <a:t>analysis</a:t>
            </a:r>
            <a:r>
              <a:rPr spc="-120" dirty="0"/>
              <a:t> </a:t>
            </a:r>
            <a:r>
              <a:rPr spc="-10" dirty="0"/>
              <a:t>(cont)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2160" y="1143000"/>
            <a:ext cx="8119872" cy="531876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4048125" cy="6815455"/>
            <a:chOff x="0" y="0"/>
            <a:chExt cx="4048125" cy="68154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4038600" cy="39197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4038600" cy="4020820"/>
            </a:xfrm>
            <a:custGeom>
              <a:avLst/>
              <a:gdLst/>
              <a:ahLst/>
              <a:cxnLst/>
              <a:rect l="l" t="t" r="r" b="b"/>
              <a:pathLst>
                <a:path w="4038600" h="4020820">
                  <a:moveTo>
                    <a:pt x="4038600" y="0"/>
                  </a:moveTo>
                  <a:lnTo>
                    <a:pt x="0" y="0"/>
                  </a:lnTo>
                  <a:lnTo>
                    <a:pt x="0" y="3175127"/>
                  </a:lnTo>
                  <a:lnTo>
                    <a:pt x="4038600" y="4020312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6095"/>
              <a:ext cx="3593592" cy="52395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10" name="object 10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18768" y="710006"/>
            <a:ext cx="211010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z="4400" b="1" spc="-60" dirty="0">
                <a:solidFill>
                  <a:srgbClr val="FFFFFF"/>
                </a:solidFill>
                <a:latin typeface="Segoe UI"/>
                <a:cs typeface="Segoe UI"/>
              </a:rPr>
              <a:t>Table</a:t>
            </a:r>
            <a:r>
              <a:rPr sz="4400" b="1" spc="-2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400" b="1" spc="-2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4400" b="1" spc="-10" dirty="0">
                <a:solidFill>
                  <a:srgbClr val="FFFFFF"/>
                </a:solidFill>
                <a:latin typeface="Segoe UI"/>
                <a:cs typeface="Segoe UI"/>
              </a:rPr>
              <a:t>content</a:t>
            </a:r>
            <a:endParaRPr sz="440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36591" y="536448"/>
            <a:ext cx="6623684" cy="521334"/>
            <a:chOff x="4736591" y="536448"/>
            <a:chExt cx="6623684" cy="521334"/>
          </a:xfrm>
        </p:grpSpPr>
        <p:sp>
          <p:nvSpPr>
            <p:cNvPr id="21" name="object 21"/>
            <p:cNvSpPr/>
            <p:nvPr/>
          </p:nvSpPr>
          <p:spPr>
            <a:xfrm>
              <a:off x="4742687" y="542544"/>
              <a:ext cx="6611620" cy="509270"/>
            </a:xfrm>
            <a:custGeom>
              <a:avLst/>
              <a:gdLst/>
              <a:ahLst/>
              <a:cxnLst/>
              <a:rect l="l" t="t" r="r" b="b"/>
              <a:pathLst>
                <a:path w="6611620" h="509269">
                  <a:moveTo>
                    <a:pt x="6526276" y="0"/>
                  </a:moveTo>
                  <a:lnTo>
                    <a:pt x="84836" y="0"/>
                  </a:lnTo>
                  <a:lnTo>
                    <a:pt x="51810" y="6665"/>
                  </a:lnTo>
                  <a:lnTo>
                    <a:pt x="24844" y="24844"/>
                  </a:lnTo>
                  <a:lnTo>
                    <a:pt x="6665" y="51810"/>
                  </a:lnTo>
                  <a:lnTo>
                    <a:pt x="0" y="84835"/>
                  </a:lnTo>
                  <a:lnTo>
                    <a:pt x="0" y="424179"/>
                  </a:lnTo>
                  <a:lnTo>
                    <a:pt x="6665" y="457205"/>
                  </a:lnTo>
                  <a:lnTo>
                    <a:pt x="24844" y="484171"/>
                  </a:lnTo>
                  <a:lnTo>
                    <a:pt x="51810" y="502350"/>
                  </a:lnTo>
                  <a:lnTo>
                    <a:pt x="84836" y="509015"/>
                  </a:lnTo>
                  <a:lnTo>
                    <a:pt x="6526276" y="509015"/>
                  </a:lnTo>
                  <a:lnTo>
                    <a:pt x="6559301" y="502350"/>
                  </a:lnTo>
                  <a:lnTo>
                    <a:pt x="6586267" y="484171"/>
                  </a:lnTo>
                  <a:lnTo>
                    <a:pt x="6604446" y="457205"/>
                  </a:lnTo>
                  <a:lnTo>
                    <a:pt x="6611111" y="424179"/>
                  </a:lnTo>
                  <a:lnTo>
                    <a:pt x="6611111" y="84835"/>
                  </a:lnTo>
                  <a:lnTo>
                    <a:pt x="6604446" y="51810"/>
                  </a:lnTo>
                  <a:lnTo>
                    <a:pt x="6586267" y="24844"/>
                  </a:lnTo>
                  <a:lnTo>
                    <a:pt x="6559301" y="6665"/>
                  </a:lnTo>
                  <a:lnTo>
                    <a:pt x="6526276" y="0"/>
                  </a:lnTo>
                  <a:close/>
                </a:path>
              </a:pathLst>
            </a:custGeom>
            <a:solidFill>
              <a:srgbClr val="0D69A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42687" y="542544"/>
              <a:ext cx="6611620" cy="509270"/>
            </a:xfrm>
            <a:custGeom>
              <a:avLst/>
              <a:gdLst/>
              <a:ahLst/>
              <a:cxnLst/>
              <a:rect l="l" t="t" r="r" b="b"/>
              <a:pathLst>
                <a:path w="6611620" h="509269">
                  <a:moveTo>
                    <a:pt x="0" y="84835"/>
                  </a:moveTo>
                  <a:lnTo>
                    <a:pt x="6665" y="51810"/>
                  </a:lnTo>
                  <a:lnTo>
                    <a:pt x="24844" y="24844"/>
                  </a:lnTo>
                  <a:lnTo>
                    <a:pt x="51810" y="6665"/>
                  </a:lnTo>
                  <a:lnTo>
                    <a:pt x="84836" y="0"/>
                  </a:lnTo>
                  <a:lnTo>
                    <a:pt x="6526276" y="0"/>
                  </a:lnTo>
                  <a:lnTo>
                    <a:pt x="6559301" y="6665"/>
                  </a:lnTo>
                  <a:lnTo>
                    <a:pt x="6586267" y="24844"/>
                  </a:lnTo>
                  <a:lnTo>
                    <a:pt x="6604446" y="51810"/>
                  </a:lnTo>
                  <a:lnTo>
                    <a:pt x="6611111" y="84835"/>
                  </a:lnTo>
                  <a:lnTo>
                    <a:pt x="6611111" y="424179"/>
                  </a:lnTo>
                  <a:lnTo>
                    <a:pt x="6604446" y="457205"/>
                  </a:lnTo>
                  <a:lnTo>
                    <a:pt x="6586267" y="484171"/>
                  </a:lnTo>
                  <a:lnTo>
                    <a:pt x="6559301" y="502350"/>
                  </a:lnTo>
                  <a:lnTo>
                    <a:pt x="6526276" y="509015"/>
                  </a:lnTo>
                  <a:lnTo>
                    <a:pt x="84836" y="509015"/>
                  </a:lnTo>
                  <a:lnTo>
                    <a:pt x="51810" y="502350"/>
                  </a:lnTo>
                  <a:lnTo>
                    <a:pt x="24844" y="484171"/>
                  </a:lnTo>
                  <a:lnTo>
                    <a:pt x="6665" y="457205"/>
                  </a:lnTo>
                  <a:lnTo>
                    <a:pt x="0" y="424179"/>
                  </a:lnTo>
                  <a:lnTo>
                    <a:pt x="0" y="8483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832730" y="620979"/>
            <a:ext cx="183324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FFFFFF"/>
                </a:solidFill>
                <a:latin typeface="Segoe UI"/>
                <a:cs typeface="Segoe UI"/>
              </a:rPr>
              <a:t>What</a:t>
            </a:r>
            <a:r>
              <a:rPr sz="2000" b="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0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2000" b="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0" spc="-10" dirty="0">
                <a:solidFill>
                  <a:srgbClr val="FFFFFF"/>
                </a:solidFill>
                <a:latin typeface="Segoe UI"/>
                <a:cs typeface="Segoe UI"/>
              </a:rPr>
              <a:t>Quality?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41570" y="1051001"/>
            <a:ext cx="18161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sz="1800" dirty="0">
                <a:latin typeface="Segoe UI"/>
                <a:cs typeface="Segoe UI"/>
              </a:rPr>
              <a:t>What is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Quality?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41570" y="1329436"/>
            <a:ext cx="3988435" cy="13608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550"/>
              </a:spcBef>
              <a:buChar char="•"/>
              <a:tabLst>
                <a:tab pos="183515" algn="l"/>
              </a:tabLst>
            </a:pPr>
            <a:r>
              <a:rPr sz="1800" dirty="0">
                <a:latin typeface="Segoe UI"/>
                <a:cs typeface="Segoe UI"/>
              </a:rPr>
              <a:t>The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importance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of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Quality</a:t>
            </a:r>
            <a:endParaRPr sz="1800">
              <a:latin typeface="Segoe UI"/>
              <a:cs typeface="Segoe UI"/>
            </a:endParaRPr>
          </a:p>
          <a:p>
            <a:pPr marL="182880" indent="-170815">
              <a:lnSpc>
                <a:spcPct val="100000"/>
              </a:lnSpc>
              <a:spcBef>
                <a:spcPts val="455"/>
              </a:spcBef>
              <a:buChar char="•"/>
              <a:tabLst>
                <a:tab pos="183515" algn="l"/>
              </a:tabLst>
            </a:pPr>
            <a:r>
              <a:rPr sz="1800" dirty="0">
                <a:latin typeface="Segoe UI"/>
                <a:cs typeface="Segoe UI"/>
              </a:rPr>
              <a:t>Consequences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of</a:t>
            </a:r>
            <a:r>
              <a:rPr sz="1800" spc="-7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Poor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Quality</a:t>
            </a:r>
            <a:endParaRPr sz="1800">
              <a:latin typeface="Segoe UI"/>
              <a:cs typeface="Segoe UI"/>
            </a:endParaRPr>
          </a:p>
          <a:p>
            <a:pPr marL="182880" indent="-170815">
              <a:lnSpc>
                <a:spcPct val="100000"/>
              </a:lnSpc>
              <a:spcBef>
                <a:spcPts val="484"/>
              </a:spcBef>
              <a:buChar char="•"/>
              <a:tabLst>
                <a:tab pos="183515" algn="l"/>
              </a:tabLst>
            </a:pPr>
            <a:r>
              <a:rPr sz="1800" dirty="0">
                <a:latin typeface="Segoe UI"/>
                <a:cs typeface="Segoe UI"/>
              </a:rPr>
              <a:t>Quality vs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Grade</a:t>
            </a:r>
            <a:endParaRPr sz="1800">
              <a:latin typeface="Segoe UI"/>
              <a:cs typeface="Segoe UI"/>
            </a:endParaRPr>
          </a:p>
          <a:p>
            <a:pPr marL="182880" indent="-170815">
              <a:lnSpc>
                <a:spcPct val="100000"/>
              </a:lnSpc>
              <a:spcBef>
                <a:spcPts val="480"/>
              </a:spcBef>
              <a:buChar char="•"/>
              <a:tabLst>
                <a:tab pos="183515" algn="l"/>
              </a:tabLst>
            </a:pPr>
            <a:r>
              <a:rPr sz="1800" dirty="0">
                <a:latin typeface="Segoe UI"/>
                <a:cs typeface="Segoe UI"/>
              </a:rPr>
              <a:t>What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Is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Project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Quality</a:t>
            </a:r>
            <a:r>
              <a:rPr sz="1800" spc="-10" dirty="0">
                <a:latin typeface="Segoe UI"/>
                <a:cs typeface="Segoe UI"/>
              </a:rPr>
              <a:t> Management?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36591" y="2654807"/>
            <a:ext cx="6623684" cy="500380"/>
            <a:chOff x="4736591" y="2654807"/>
            <a:chExt cx="6623684" cy="500380"/>
          </a:xfrm>
        </p:grpSpPr>
        <p:sp>
          <p:nvSpPr>
            <p:cNvPr id="27" name="object 27"/>
            <p:cNvSpPr/>
            <p:nvPr/>
          </p:nvSpPr>
          <p:spPr>
            <a:xfrm>
              <a:off x="4742687" y="2660903"/>
              <a:ext cx="6611620" cy="487680"/>
            </a:xfrm>
            <a:custGeom>
              <a:avLst/>
              <a:gdLst/>
              <a:ahLst/>
              <a:cxnLst/>
              <a:rect l="l" t="t" r="r" b="b"/>
              <a:pathLst>
                <a:path w="6611620" h="487680">
                  <a:moveTo>
                    <a:pt x="6529832" y="0"/>
                  </a:moveTo>
                  <a:lnTo>
                    <a:pt x="81279" y="0"/>
                  </a:lnTo>
                  <a:lnTo>
                    <a:pt x="49666" y="6395"/>
                  </a:lnTo>
                  <a:lnTo>
                    <a:pt x="23828" y="23828"/>
                  </a:lnTo>
                  <a:lnTo>
                    <a:pt x="6395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95" y="438013"/>
                  </a:lnTo>
                  <a:lnTo>
                    <a:pt x="23828" y="463851"/>
                  </a:lnTo>
                  <a:lnTo>
                    <a:pt x="49666" y="481284"/>
                  </a:lnTo>
                  <a:lnTo>
                    <a:pt x="81279" y="487680"/>
                  </a:lnTo>
                  <a:lnTo>
                    <a:pt x="6529832" y="487680"/>
                  </a:lnTo>
                  <a:lnTo>
                    <a:pt x="6561445" y="481284"/>
                  </a:lnTo>
                  <a:lnTo>
                    <a:pt x="6587283" y="463851"/>
                  </a:lnTo>
                  <a:lnTo>
                    <a:pt x="6604716" y="438013"/>
                  </a:lnTo>
                  <a:lnTo>
                    <a:pt x="6611111" y="406400"/>
                  </a:lnTo>
                  <a:lnTo>
                    <a:pt x="6611111" y="81280"/>
                  </a:lnTo>
                  <a:lnTo>
                    <a:pt x="6604716" y="49666"/>
                  </a:lnTo>
                  <a:lnTo>
                    <a:pt x="6587283" y="23828"/>
                  </a:lnTo>
                  <a:lnTo>
                    <a:pt x="6561445" y="6395"/>
                  </a:lnTo>
                  <a:lnTo>
                    <a:pt x="6529832" y="0"/>
                  </a:lnTo>
                  <a:close/>
                </a:path>
              </a:pathLst>
            </a:custGeom>
            <a:solidFill>
              <a:srgbClr val="0D69AE">
                <a:alpha val="7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42687" y="2660903"/>
              <a:ext cx="6611620" cy="487680"/>
            </a:xfrm>
            <a:custGeom>
              <a:avLst/>
              <a:gdLst/>
              <a:ahLst/>
              <a:cxnLst/>
              <a:rect l="l" t="t" r="r" b="b"/>
              <a:pathLst>
                <a:path w="6611620" h="487680">
                  <a:moveTo>
                    <a:pt x="0" y="81280"/>
                  </a:moveTo>
                  <a:lnTo>
                    <a:pt x="6395" y="49666"/>
                  </a:lnTo>
                  <a:lnTo>
                    <a:pt x="23828" y="23828"/>
                  </a:lnTo>
                  <a:lnTo>
                    <a:pt x="49666" y="6395"/>
                  </a:lnTo>
                  <a:lnTo>
                    <a:pt x="81279" y="0"/>
                  </a:lnTo>
                  <a:lnTo>
                    <a:pt x="6529832" y="0"/>
                  </a:lnTo>
                  <a:lnTo>
                    <a:pt x="6561445" y="6395"/>
                  </a:lnTo>
                  <a:lnTo>
                    <a:pt x="6587283" y="23828"/>
                  </a:lnTo>
                  <a:lnTo>
                    <a:pt x="6604716" y="49666"/>
                  </a:lnTo>
                  <a:lnTo>
                    <a:pt x="6611111" y="81280"/>
                  </a:lnTo>
                  <a:lnTo>
                    <a:pt x="6611111" y="406400"/>
                  </a:lnTo>
                  <a:lnTo>
                    <a:pt x="6604716" y="438013"/>
                  </a:lnTo>
                  <a:lnTo>
                    <a:pt x="6587283" y="463851"/>
                  </a:lnTo>
                  <a:lnTo>
                    <a:pt x="6561445" y="481284"/>
                  </a:lnTo>
                  <a:lnTo>
                    <a:pt x="6529832" y="487680"/>
                  </a:lnTo>
                  <a:lnTo>
                    <a:pt x="81279" y="487680"/>
                  </a:lnTo>
                  <a:lnTo>
                    <a:pt x="49666" y="481284"/>
                  </a:lnTo>
                  <a:lnTo>
                    <a:pt x="23828" y="463851"/>
                  </a:lnTo>
                  <a:lnTo>
                    <a:pt x="6395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736591" y="4751832"/>
            <a:ext cx="6623684" cy="1000125"/>
            <a:chOff x="4736591" y="4751832"/>
            <a:chExt cx="6623684" cy="1000125"/>
          </a:xfrm>
        </p:grpSpPr>
        <p:sp>
          <p:nvSpPr>
            <p:cNvPr id="30" name="object 30"/>
            <p:cNvSpPr/>
            <p:nvPr/>
          </p:nvSpPr>
          <p:spPr>
            <a:xfrm>
              <a:off x="4742687" y="4757928"/>
              <a:ext cx="6611620" cy="487680"/>
            </a:xfrm>
            <a:custGeom>
              <a:avLst/>
              <a:gdLst/>
              <a:ahLst/>
              <a:cxnLst/>
              <a:rect l="l" t="t" r="r" b="b"/>
              <a:pathLst>
                <a:path w="6611620" h="487679">
                  <a:moveTo>
                    <a:pt x="6529832" y="0"/>
                  </a:moveTo>
                  <a:lnTo>
                    <a:pt x="81279" y="0"/>
                  </a:lnTo>
                  <a:lnTo>
                    <a:pt x="49666" y="6395"/>
                  </a:lnTo>
                  <a:lnTo>
                    <a:pt x="23828" y="23828"/>
                  </a:lnTo>
                  <a:lnTo>
                    <a:pt x="6395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95" y="438013"/>
                  </a:lnTo>
                  <a:lnTo>
                    <a:pt x="23828" y="463851"/>
                  </a:lnTo>
                  <a:lnTo>
                    <a:pt x="49666" y="481284"/>
                  </a:lnTo>
                  <a:lnTo>
                    <a:pt x="81279" y="487680"/>
                  </a:lnTo>
                  <a:lnTo>
                    <a:pt x="6529832" y="487680"/>
                  </a:lnTo>
                  <a:lnTo>
                    <a:pt x="6561445" y="481284"/>
                  </a:lnTo>
                  <a:lnTo>
                    <a:pt x="6587283" y="463851"/>
                  </a:lnTo>
                  <a:lnTo>
                    <a:pt x="6604716" y="438013"/>
                  </a:lnTo>
                  <a:lnTo>
                    <a:pt x="6611111" y="406400"/>
                  </a:lnTo>
                  <a:lnTo>
                    <a:pt x="6611111" y="81280"/>
                  </a:lnTo>
                  <a:lnTo>
                    <a:pt x="6604716" y="49666"/>
                  </a:lnTo>
                  <a:lnTo>
                    <a:pt x="6587283" y="23828"/>
                  </a:lnTo>
                  <a:lnTo>
                    <a:pt x="6561445" y="6395"/>
                  </a:lnTo>
                  <a:lnTo>
                    <a:pt x="6529832" y="0"/>
                  </a:lnTo>
                  <a:close/>
                </a:path>
              </a:pathLst>
            </a:custGeom>
            <a:solidFill>
              <a:srgbClr val="0D69AE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42687" y="4757928"/>
              <a:ext cx="6611620" cy="487680"/>
            </a:xfrm>
            <a:custGeom>
              <a:avLst/>
              <a:gdLst/>
              <a:ahLst/>
              <a:cxnLst/>
              <a:rect l="l" t="t" r="r" b="b"/>
              <a:pathLst>
                <a:path w="6611620" h="487679">
                  <a:moveTo>
                    <a:pt x="0" y="81280"/>
                  </a:moveTo>
                  <a:lnTo>
                    <a:pt x="6395" y="49666"/>
                  </a:lnTo>
                  <a:lnTo>
                    <a:pt x="23828" y="23828"/>
                  </a:lnTo>
                  <a:lnTo>
                    <a:pt x="49666" y="6395"/>
                  </a:lnTo>
                  <a:lnTo>
                    <a:pt x="81279" y="0"/>
                  </a:lnTo>
                  <a:lnTo>
                    <a:pt x="6529832" y="0"/>
                  </a:lnTo>
                  <a:lnTo>
                    <a:pt x="6561445" y="6395"/>
                  </a:lnTo>
                  <a:lnTo>
                    <a:pt x="6587283" y="23828"/>
                  </a:lnTo>
                  <a:lnTo>
                    <a:pt x="6604716" y="49666"/>
                  </a:lnTo>
                  <a:lnTo>
                    <a:pt x="6611111" y="81280"/>
                  </a:lnTo>
                  <a:lnTo>
                    <a:pt x="6611111" y="406400"/>
                  </a:lnTo>
                  <a:lnTo>
                    <a:pt x="6604716" y="438013"/>
                  </a:lnTo>
                  <a:lnTo>
                    <a:pt x="6587283" y="463851"/>
                  </a:lnTo>
                  <a:lnTo>
                    <a:pt x="6561445" y="481284"/>
                  </a:lnTo>
                  <a:lnTo>
                    <a:pt x="6529832" y="487680"/>
                  </a:lnTo>
                  <a:lnTo>
                    <a:pt x="81279" y="487680"/>
                  </a:lnTo>
                  <a:lnTo>
                    <a:pt x="49666" y="481284"/>
                  </a:lnTo>
                  <a:lnTo>
                    <a:pt x="23828" y="463851"/>
                  </a:lnTo>
                  <a:lnTo>
                    <a:pt x="6395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42687" y="5257800"/>
              <a:ext cx="6611620" cy="487680"/>
            </a:xfrm>
            <a:custGeom>
              <a:avLst/>
              <a:gdLst/>
              <a:ahLst/>
              <a:cxnLst/>
              <a:rect l="l" t="t" r="r" b="b"/>
              <a:pathLst>
                <a:path w="6611620" h="487679">
                  <a:moveTo>
                    <a:pt x="6529832" y="0"/>
                  </a:moveTo>
                  <a:lnTo>
                    <a:pt x="81279" y="0"/>
                  </a:lnTo>
                  <a:lnTo>
                    <a:pt x="49666" y="6395"/>
                  </a:lnTo>
                  <a:lnTo>
                    <a:pt x="23828" y="23828"/>
                  </a:lnTo>
                  <a:lnTo>
                    <a:pt x="6395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95" y="438039"/>
                  </a:lnTo>
                  <a:lnTo>
                    <a:pt x="23828" y="463875"/>
                  </a:lnTo>
                  <a:lnTo>
                    <a:pt x="49666" y="481293"/>
                  </a:lnTo>
                  <a:lnTo>
                    <a:pt x="81279" y="487680"/>
                  </a:lnTo>
                  <a:lnTo>
                    <a:pt x="6529832" y="487680"/>
                  </a:lnTo>
                  <a:lnTo>
                    <a:pt x="6561445" y="481293"/>
                  </a:lnTo>
                  <a:lnTo>
                    <a:pt x="6587283" y="463875"/>
                  </a:lnTo>
                  <a:lnTo>
                    <a:pt x="6604716" y="438039"/>
                  </a:lnTo>
                  <a:lnTo>
                    <a:pt x="6611111" y="406400"/>
                  </a:lnTo>
                  <a:lnTo>
                    <a:pt x="6611111" y="81280"/>
                  </a:lnTo>
                  <a:lnTo>
                    <a:pt x="6604716" y="49666"/>
                  </a:lnTo>
                  <a:lnTo>
                    <a:pt x="6587283" y="23828"/>
                  </a:lnTo>
                  <a:lnTo>
                    <a:pt x="6561445" y="6395"/>
                  </a:lnTo>
                  <a:lnTo>
                    <a:pt x="6529832" y="0"/>
                  </a:lnTo>
                  <a:close/>
                </a:path>
              </a:pathLst>
            </a:custGeom>
            <a:solidFill>
              <a:srgbClr val="0D69A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42687" y="5257800"/>
              <a:ext cx="6611620" cy="487680"/>
            </a:xfrm>
            <a:custGeom>
              <a:avLst/>
              <a:gdLst/>
              <a:ahLst/>
              <a:cxnLst/>
              <a:rect l="l" t="t" r="r" b="b"/>
              <a:pathLst>
                <a:path w="6611620" h="487679">
                  <a:moveTo>
                    <a:pt x="0" y="81280"/>
                  </a:moveTo>
                  <a:lnTo>
                    <a:pt x="6395" y="49666"/>
                  </a:lnTo>
                  <a:lnTo>
                    <a:pt x="23828" y="23828"/>
                  </a:lnTo>
                  <a:lnTo>
                    <a:pt x="49666" y="6395"/>
                  </a:lnTo>
                  <a:lnTo>
                    <a:pt x="81279" y="0"/>
                  </a:lnTo>
                  <a:lnTo>
                    <a:pt x="6529832" y="0"/>
                  </a:lnTo>
                  <a:lnTo>
                    <a:pt x="6561445" y="6395"/>
                  </a:lnTo>
                  <a:lnTo>
                    <a:pt x="6587283" y="23828"/>
                  </a:lnTo>
                  <a:lnTo>
                    <a:pt x="6604716" y="49666"/>
                  </a:lnTo>
                  <a:lnTo>
                    <a:pt x="6611111" y="81280"/>
                  </a:lnTo>
                  <a:lnTo>
                    <a:pt x="6611111" y="406400"/>
                  </a:lnTo>
                  <a:lnTo>
                    <a:pt x="6604716" y="438039"/>
                  </a:lnTo>
                  <a:lnTo>
                    <a:pt x="6587283" y="463875"/>
                  </a:lnTo>
                  <a:lnTo>
                    <a:pt x="6561445" y="481293"/>
                  </a:lnTo>
                  <a:lnTo>
                    <a:pt x="6529832" y="487680"/>
                  </a:lnTo>
                  <a:lnTo>
                    <a:pt x="81279" y="487680"/>
                  </a:lnTo>
                  <a:lnTo>
                    <a:pt x="49666" y="481293"/>
                  </a:lnTo>
                  <a:lnTo>
                    <a:pt x="23828" y="463875"/>
                  </a:lnTo>
                  <a:lnTo>
                    <a:pt x="6395" y="438039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831460" y="2601669"/>
            <a:ext cx="3315970" cy="305498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How</a:t>
            </a:r>
            <a:r>
              <a:rPr sz="20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Do</a:t>
            </a:r>
            <a:r>
              <a:rPr sz="20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20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Manage</a:t>
            </a:r>
            <a:r>
              <a:rPr sz="2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Quality?</a:t>
            </a:r>
            <a:endParaRPr sz="2000">
              <a:latin typeface="Segoe UI"/>
              <a:cs typeface="Segoe UI"/>
            </a:endParaRPr>
          </a:p>
          <a:p>
            <a:pPr marL="293370" indent="-171450">
              <a:lnSpc>
                <a:spcPct val="100000"/>
              </a:lnSpc>
              <a:spcBef>
                <a:spcPts val="905"/>
              </a:spcBef>
              <a:buChar char="•"/>
              <a:tabLst>
                <a:tab pos="294005" algn="l"/>
              </a:tabLst>
            </a:pPr>
            <a:r>
              <a:rPr sz="1800" dirty="0">
                <a:latin typeface="Segoe UI"/>
                <a:cs typeface="Segoe UI"/>
              </a:rPr>
              <a:t>Case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Studies</a:t>
            </a:r>
            <a:endParaRPr sz="1800">
              <a:latin typeface="Segoe UI"/>
              <a:cs typeface="Segoe UI"/>
            </a:endParaRPr>
          </a:p>
          <a:p>
            <a:pPr marL="293370" indent="-171450">
              <a:lnSpc>
                <a:spcPct val="100000"/>
              </a:lnSpc>
              <a:spcBef>
                <a:spcPts val="480"/>
              </a:spcBef>
              <a:buChar char="•"/>
              <a:tabLst>
                <a:tab pos="294005" algn="l"/>
              </a:tabLst>
            </a:pPr>
            <a:r>
              <a:rPr sz="1800" dirty="0">
                <a:latin typeface="Segoe UI"/>
                <a:cs typeface="Segoe UI"/>
              </a:rPr>
              <a:t>Quality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Management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Process</a:t>
            </a:r>
            <a:endParaRPr sz="1800">
              <a:latin typeface="Segoe UI"/>
              <a:cs typeface="Segoe UI"/>
            </a:endParaRPr>
          </a:p>
          <a:p>
            <a:pPr marL="293370" indent="-171450">
              <a:lnSpc>
                <a:spcPct val="100000"/>
              </a:lnSpc>
              <a:spcBef>
                <a:spcPts val="459"/>
              </a:spcBef>
              <a:buChar char="•"/>
              <a:tabLst>
                <a:tab pos="294005" algn="l"/>
              </a:tabLst>
            </a:pPr>
            <a:r>
              <a:rPr sz="1800" dirty="0">
                <a:latin typeface="Segoe UI"/>
                <a:cs typeface="Segoe UI"/>
              </a:rPr>
              <a:t>Plan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Quality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Management</a:t>
            </a:r>
            <a:endParaRPr sz="1800">
              <a:latin typeface="Segoe UI"/>
              <a:cs typeface="Segoe UI"/>
            </a:endParaRPr>
          </a:p>
          <a:p>
            <a:pPr marL="293370" indent="-171450">
              <a:lnSpc>
                <a:spcPct val="100000"/>
              </a:lnSpc>
              <a:spcBef>
                <a:spcPts val="480"/>
              </a:spcBef>
              <a:buChar char="•"/>
              <a:tabLst>
                <a:tab pos="294005" algn="l"/>
              </a:tabLst>
            </a:pPr>
            <a:r>
              <a:rPr sz="1800" dirty="0">
                <a:latin typeface="Segoe UI"/>
                <a:cs typeface="Segoe UI"/>
              </a:rPr>
              <a:t>Manage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Quality</a:t>
            </a:r>
            <a:endParaRPr sz="1800">
              <a:latin typeface="Segoe UI"/>
              <a:cs typeface="Segoe UI"/>
            </a:endParaRPr>
          </a:p>
          <a:p>
            <a:pPr marL="293370" indent="-171450">
              <a:lnSpc>
                <a:spcPct val="100000"/>
              </a:lnSpc>
              <a:spcBef>
                <a:spcPts val="480"/>
              </a:spcBef>
              <a:buChar char="•"/>
              <a:tabLst>
                <a:tab pos="294005" algn="l"/>
              </a:tabLst>
            </a:pPr>
            <a:r>
              <a:rPr sz="1800" dirty="0">
                <a:latin typeface="Segoe UI"/>
                <a:cs typeface="Segoe UI"/>
              </a:rPr>
              <a:t>Control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Quality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Quality</a:t>
            </a:r>
            <a:r>
              <a:rPr sz="20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20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0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Agile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Summary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9720" y="2721051"/>
            <a:ext cx="39497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30" dirty="0">
                <a:solidFill>
                  <a:srgbClr val="FFFFFF"/>
                </a:solidFill>
              </a:rPr>
              <a:t>MANAGE</a:t>
            </a:r>
            <a:r>
              <a:rPr sz="3200" spc="450" dirty="0">
                <a:solidFill>
                  <a:srgbClr val="FFFFFF"/>
                </a:solidFill>
              </a:rPr>
              <a:t> </a:t>
            </a:r>
            <a:r>
              <a:rPr sz="3200" spc="130" dirty="0">
                <a:solidFill>
                  <a:srgbClr val="FFFFFF"/>
                </a:solidFill>
              </a:rPr>
              <a:t>QUALITY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591" y="3438144"/>
            <a:ext cx="11460480" cy="2295525"/>
          </a:xfrm>
          <a:custGeom>
            <a:avLst/>
            <a:gdLst/>
            <a:ahLst/>
            <a:cxnLst/>
            <a:rect l="l" t="t" r="r" b="b"/>
            <a:pathLst>
              <a:path w="11460480" h="2295525">
                <a:moveTo>
                  <a:pt x="10846562" y="0"/>
                </a:moveTo>
                <a:lnTo>
                  <a:pt x="10846562" y="573785"/>
                </a:lnTo>
                <a:lnTo>
                  <a:pt x="0" y="573785"/>
                </a:lnTo>
                <a:lnTo>
                  <a:pt x="0" y="1721357"/>
                </a:lnTo>
                <a:lnTo>
                  <a:pt x="10846562" y="1721357"/>
                </a:lnTo>
                <a:lnTo>
                  <a:pt x="10846562" y="2295143"/>
                </a:lnTo>
                <a:lnTo>
                  <a:pt x="11460480" y="1147571"/>
                </a:lnTo>
                <a:lnTo>
                  <a:pt x="10846562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7244" y="1139774"/>
            <a:ext cx="10177145" cy="15557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6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Manage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Quality</a:t>
            </a:r>
            <a:r>
              <a:rPr sz="2000" b="1" spc="-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process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translating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management plan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into </a:t>
            </a:r>
            <a:r>
              <a:rPr sz="2000" b="1" dirty="0">
                <a:latin typeface="Segoe UI"/>
                <a:cs typeface="Segoe UI"/>
              </a:rPr>
              <a:t>executable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quality</a:t>
            </a:r>
            <a:r>
              <a:rPr sz="2000" b="1" spc="-8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activities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incorporate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organization’s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policies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into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the </a:t>
            </a:r>
            <a:r>
              <a:rPr sz="2000" spc="-10" dirty="0">
                <a:latin typeface="Segoe UI"/>
                <a:cs typeface="Segoe UI"/>
              </a:rPr>
              <a:t>project.</a:t>
            </a:r>
            <a:endParaRPr sz="2000">
              <a:latin typeface="Segoe UI"/>
              <a:cs typeface="Segoe UI"/>
            </a:endParaRPr>
          </a:p>
          <a:p>
            <a:pPr marL="241300" marR="488950" indent="-228600">
              <a:lnSpc>
                <a:spcPts val="2160"/>
              </a:lnSpc>
              <a:spcBef>
                <a:spcPts val="10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Increases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the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probability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of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meeting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the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quality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objectives</a:t>
            </a:r>
            <a:r>
              <a:rPr sz="2000" b="1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well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as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identifying </a:t>
            </a:r>
            <a:r>
              <a:rPr sz="2000" b="1" dirty="0">
                <a:latin typeface="Segoe UI"/>
                <a:cs typeface="Segoe UI"/>
              </a:rPr>
              <a:t>ineffective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processes</a:t>
            </a:r>
            <a:r>
              <a:rPr sz="2000" b="1" spc="-7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causes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of</a:t>
            </a:r>
            <a:r>
              <a:rPr sz="2000" b="1" spc="-8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poor</a:t>
            </a:r>
            <a:r>
              <a:rPr sz="2000" b="1" spc="-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quality.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Manage</a:t>
            </a:r>
            <a:r>
              <a:rPr spc="-30" dirty="0"/>
              <a:t> </a:t>
            </a:r>
            <a:r>
              <a:rPr spc="-10" dirty="0"/>
              <a:t>Quality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7383" y="3447288"/>
            <a:ext cx="3200400" cy="3017520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2700" rIns="0" bIns="0" rtlCol="0">
            <a:spAutoFit/>
          </a:bodyPr>
          <a:lstStyle/>
          <a:p>
            <a:pPr marL="327025" indent="-2355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2766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800">
              <a:latin typeface="Segoe UI"/>
              <a:cs typeface="Segoe UI"/>
            </a:endParaRPr>
          </a:p>
          <a:p>
            <a:pPr marL="327025" indent="-235585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2766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documents</a:t>
            </a:r>
            <a:endParaRPr sz="1800">
              <a:latin typeface="Segoe UI"/>
              <a:cs typeface="Segoe UI"/>
            </a:endParaRPr>
          </a:p>
          <a:p>
            <a:pPr marL="92075" marR="568960" indent="235585">
              <a:lnSpc>
                <a:spcPts val="1939"/>
              </a:lnSpc>
              <a:spcBef>
                <a:spcPts val="780"/>
              </a:spcBef>
              <a:buAutoNum type="arabicPeriod"/>
              <a:tabLst>
                <a:tab pos="32766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Organizational</a:t>
            </a:r>
            <a:r>
              <a:rPr sz="18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process assets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02479" y="3447288"/>
            <a:ext cx="3200400" cy="3017520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2700" rIns="0" bIns="0" rtlCol="0">
            <a:spAutoFit/>
          </a:bodyPr>
          <a:lstStyle/>
          <a:p>
            <a:pPr marL="327025" indent="-23431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2702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gathering</a:t>
            </a:r>
            <a:endParaRPr sz="1800">
              <a:latin typeface="Segoe UI"/>
              <a:cs typeface="Segoe UI"/>
            </a:endParaRPr>
          </a:p>
          <a:p>
            <a:pPr marL="327025" indent="-234315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2702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analysis</a:t>
            </a:r>
            <a:endParaRPr sz="1800">
              <a:latin typeface="Segoe UI"/>
              <a:cs typeface="Segoe UI"/>
            </a:endParaRPr>
          </a:p>
          <a:p>
            <a:pPr marL="327025" indent="-23431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2702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Decision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making</a:t>
            </a:r>
            <a:endParaRPr sz="1800">
              <a:latin typeface="Segoe UI"/>
              <a:cs typeface="Segoe UI"/>
            </a:endParaRPr>
          </a:p>
          <a:p>
            <a:pPr marL="327025" indent="-234315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2702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representation</a:t>
            </a:r>
            <a:endParaRPr sz="1800">
              <a:latin typeface="Segoe UI"/>
              <a:cs typeface="Segoe UI"/>
            </a:endParaRPr>
          </a:p>
          <a:p>
            <a:pPr marL="327025" indent="-23431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27025" algn="l"/>
              </a:tabLst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Audit</a:t>
            </a:r>
            <a:endParaRPr sz="1800">
              <a:latin typeface="Segoe UI"/>
              <a:cs typeface="Segoe UI"/>
            </a:endParaRPr>
          </a:p>
          <a:p>
            <a:pPr marL="327025" indent="-234315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2702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Design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X</a:t>
            </a:r>
            <a:endParaRPr sz="1800">
              <a:latin typeface="Segoe UI"/>
              <a:cs typeface="Segoe UI"/>
            </a:endParaRPr>
          </a:p>
          <a:p>
            <a:pPr marL="327025" indent="-23431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2702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Problem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solving</a:t>
            </a:r>
            <a:endParaRPr sz="1800">
              <a:latin typeface="Segoe UI"/>
              <a:cs typeface="Segoe UI"/>
            </a:endParaRPr>
          </a:p>
          <a:p>
            <a:pPr marL="387985" indent="-295910">
              <a:lnSpc>
                <a:spcPts val="2055"/>
              </a:lnSpc>
              <a:spcBef>
                <a:spcPts val="550"/>
              </a:spcBef>
              <a:buAutoNum type="arabicPeriod"/>
              <a:tabLst>
                <a:tab pos="38862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Quality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improvement</a:t>
            </a:r>
            <a:endParaRPr sz="1800">
              <a:latin typeface="Segoe UI"/>
              <a:cs typeface="Segoe UI"/>
            </a:endParaRPr>
          </a:p>
          <a:p>
            <a:pPr marL="92710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methods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31480" y="3447288"/>
            <a:ext cx="3200400" cy="3017520"/>
          </a:xfrm>
          <a:prstGeom prst="rect">
            <a:avLst/>
          </a:prstGeom>
          <a:solidFill>
            <a:srgbClr val="094E83"/>
          </a:solidFill>
        </p:spPr>
        <p:txBody>
          <a:bodyPr vert="horz" wrap="square" lIns="0" tIns="40640" rIns="0" bIns="0" rtlCol="0">
            <a:spAutoFit/>
          </a:bodyPr>
          <a:lstStyle/>
          <a:p>
            <a:pPr marL="349250" indent="-25654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349885" algn="l"/>
              </a:tabLst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Quality</a:t>
            </a:r>
            <a:r>
              <a:rPr sz="18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report</a:t>
            </a:r>
            <a:endParaRPr sz="1800">
              <a:latin typeface="Segoe UI"/>
              <a:cs typeface="Segoe UI"/>
            </a:endParaRPr>
          </a:p>
          <a:p>
            <a:pPr marL="349250" indent="-256540">
              <a:lnSpc>
                <a:spcPct val="100000"/>
              </a:lnSpc>
              <a:buAutoNum type="arabicPeriod"/>
              <a:tabLst>
                <a:tab pos="349885" algn="l"/>
              </a:tabLst>
            </a:pPr>
            <a:r>
              <a:rPr sz="1800" b="1" spc="-20" dirty="0">
                <a:solidFill>
                  <a:srgbClr val="FFFFFF"/>
                </a:solidFill>
                <a:latin typeface="Segoe UI"/>
                <a:cs typeface="Segoe UI"/>
              </a:rPr>
              <a:t>Test</a:t>
            </a:r>
            <a:r>
              <a:rPr sz="18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8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evaluation</a:t>
            </a:r>
            <a:endParaRPr sz="18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documents</a:t>
            </a:r>
            <a:endParaRPr sz="1800">
              <a:latin typeface="Segoe UI"/>
              <a:cs typeface="Segoe UI"/>
            </a:endParaRPr>
          </a:p>
          <a:p>
            <a:pPr marL="348615" indent="-255904">
              <a:lnSpc>
                <a:spcPct val="100000"/>
              </a:lnSpc>
              <a:buAutoNum type="arabicPeriod" startAt="3"/>
              <a:tabLst>
                <a:tab pos="349250" algn="l"/>
              </a:tabLst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Change</a:t>
            </a:r>
            <a:r>
              <a:rPr sz="1800" b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requests</a:t>
            </a:r>
            <a:endParaRPr sz="1800">
              <a:latin typeface="Segoe UI"/>
              <a:cs typeface="Segoe UI"/>
            </a:endParaRPr>
          </a:p>
          <a:p>
            <a:pPr marL="328295" indent="-234950">
              <a:lnSpc>
                <a:spcPct val="100000"/>
              </a:lnSpc>
              <a:buAutoNum type="arabicPeriod" startAt="3"/>
              <a:tabLst>
                <a:tab pos="32829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1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8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updates</a:t>
            </a:r>
            <a:endParaRPr sz="1800">
              <a:latin typeface="Segoe UI"/>
              <a:cs typeface="Segoe UI"/>
            </a:endParaRPr>
          </a:p>
          <a:p>
            <a:pPr marL="328295" indent="-234950">
              <a:lnSpc>
                <a:spcPct val="100000"/>
              </a:lnSpc>
              <a:buAutoNum type="arabicPeriod" startAt="5"/>
              <a:tabLst>
                <a:tab pos="32829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documents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8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updates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7383" y="2926079"/>
            <a:ext cx="3200400" cy="45720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71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2479" y="2926079"/>
            <a:ext cx="3200400" cy="45720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7175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565"/>
              </a:spcBef>
            </a:pP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2000" b="1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2000" b="1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31480" y="2926079"/>
            <a:ext cx="3200400" cy="45720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71755" rIns="0" bIns="0" rtlCol="0">
            <a:spAutoFit/>
          </a:bodyPr>
          <a:lstStyle/>
          <a:p>
            <a:pPr marL="1023619">
              <a:lnSpc>
                <a:spcPct val="100000"/>
              </a:lnSpc>
              <a:spcBef>
                <a:spcPts val="565"/>
              </a:spcBef>
            </a:pP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6623" y="935100"/>
            <a:ext cx="5675376" cy="55540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7244" y="1255902"/>
            <a:ext cx="5287010" cy="4927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90"/>
              </a:spcBef>
              <a:buAutoNum type="arabicPeriod"/>
              <a:tabLst>
                <a:tab pos="295910" algn="l"/>
              </a:tabLst>
            </a:pPr>
            <a:r>
              <a:rPr sz="2000" b="1" dirty="0">
                <a:latin typeface="Segoe UI"/>
                <a:cs typeface="Segoe UI"/>
              </a:rPr>
              <a:t>Quality</a:t>
            </a:r>
            <a:r>
              <a:rPr sz="2000" b="1" spc="-8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Reports</a:t>
            </a:r>
            <a:endParaRPr sz="20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50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698500" algn="l"/>
              </a:tabLst>
            </a:pP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114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management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issues</a:t>
            </a:r>
            <a:r>
              <a:rPr sz="2000" spc="-10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escalated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by</a:t>
            </a:r>
            <a:endParaRPr sz="2000">
              <a:latin typeface="Segoe UI"/>
              <a:cs typeface="Segoe UI"/>
            </a:endParaRPr>
          </a:p>
          <a:p>
            <a:pPr marL="697865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20" dirty="0">
                <a:latin typeface="Segoe UI"/>
                <a:cs typeface="Segoe UI"/>
              </a:rPr>
              <a:t> team</a:t>
            </a:r>
            <a:endParaRPr sz="20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50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698500" algn="l"/>
              </a:tabLst>
            </a:pPr>
            <a:r>
              <a:rPr sz="2000" spc="-10" dirty="0">
                <a:latin typeface="Segoe UI"/>
                <a:cs typeface="Segoe UI"/>
              </a:rPr>
              <a:t>Recommendations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process,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spc="-50" dirty="0">
                <a:latin typeface="Segoe UI"/>
                <a:cs typeface="Segoe UI"/>
              </a:rPr>
              <a:t>&amp;</a:t>
            </a:r>
            <a:endParaRPr sz="2000">
              <a:latin typeface="Segoe UI"/>
              <a:cs typeface="Segoe UI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Segoe UI"/>
                <a:cs typeface="Segoe UI"/>
              </a:rPr>
              <a:t>product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improvements</a:t>
            </a:r>
            <a:endParaRPr sz="20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50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698500" algn="l"/>
              </a:tabLst>
            </a:pPr>
            <a:r>
              <a:rPr sz="2000" dirty="0">
                <a:latin typeface="Segoe UI"/>
                <a:cs typeface="Segoe UI"/>
              </a:rPr>
              <a:t>Corrective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actions</a:t>
            </a:r>
            <a:r>
              <a:rPr sz="2000" spc="-8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recommendations</a:t>
            </a:r>
            <a:endParaRPr sz="20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48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698500" algn="l"/>
              </a:tabLst>
            </a:pPr>
            <a:r>
              <a:rPr sz="2000" dirty="0">
                <a:latin typeface="Segoe UI"/>
                <a:cs typeface="Segoe UI"/>
              </a:rPr>
              <a:t>Summary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findings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from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Control</a:t>
            </a:r>
            <a:endParaRPr sz="2000">
              <a:latin typeface="Segoe UI"/>
              <a:cs typeface="Segoe UI"/>
            </a:endParaRPr>
          </a:p>
          <a:p>
            <a:pPr marL="697865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process</a:t>
            </a:r>
            <a:endParaRPr sz="2000">
              <a:latin typeface="Segoe UI"/>
              <a:cs typeface="Segoe UI"/>
            </a:endParaRPr>
          </a:p>
          <a:p>
            <a:pPr marL="295275" indent="-283210">
              <a:lnSpc>
                <a:spcPct val="100000"/>
              </a:lnSpc>
              <a:spcBef>
                <a:spcPts val="1010"/>
              </a:spcBef>
              <a:buAutoNum type="arabicPeriod" startAt="2"/>
              <a:tabLst>
                <a:tab pos="295910" algn="l"/>
              </a:tabLst>
            </a:pPr>
            <a:r>
              <a:rPr sz="2000" b="1" spc="-20" dirty="0">
                <a:latin typeface="Segoe UI"/>
                <a:cs typeface="Segoe UI"/>
              </a:rPr>
              <a:t>Test</a:t>
            </a:r>
            <a:r>
              <a:rPr sz="2000" b="1" spc="-8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&amp;</a:t>
            </a:r>
            <a:r>
              <a:rPr sz="2000" b="1" spc="-8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Evaluation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Documents</a:t>
            </a:r>
            <a:endParaRPr sz="20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50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698500" algn="l"/>
              </a:tabLst>
            </a:pPr>
            <a:r>
              <a:rPr sz="2000" dirty="0">
                <a:latin typeface="Segoe UI"/>
                <a:cs typeface="Segoe UI"/>
              </a:rPr>
              <a:t>Evaluate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9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achievement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11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quality</a:t>
            </a:r>
            <a:endParaRPr sz="2000">
              <a:latin typeface="Segoe UI"/>
              <a:cs typeface="Segoe UI"/>
            </a:endParaRPr>
          </a:p>
          <a:p>
            <a:pPr marL="697865">
              <a:lnSpc>
                <a:spcPct val="100000"/>
              </a:lnSpc>
            </a:pPr>
            <a:r>
              <a:rPr sz="2000" spc="-10" dirty="0">
                <a:latin typeface="Segoe UI"/>
                <a:cs typeface="Segoe UI"/>
              </a:rPr>
              <a:t>objectives</a:t>
            </a:r>
            <a:endParaRPr sz="2000">
              <a:latin typeface="Segoe UI"/>
              <a:cs typeface="Segoe UI"/>
            </a:endParaRPr>
          </a:p>
          <a:p>
            <a:pPr marL="295275" indent="-283210">
              <a:lnSpc>
                <a:spcPct val="100000"/>
              </a:lnSpc>
              <a:spcBef>
                <a:spcPts val="1010"/>
              </a:spcBef>
              <a:buAutoNum type="arabicPeriod" startAt="3"/>
              <a:tabLst>
                <a:tab pos="295910" algn="l"/>
              </a:tabLst>
            </a:pPr>
            <a:r>
              <a:rPr sz="2000" b="1" dirty="0">
                <a:latin typeface="Segoe UI"/>
                <a:cs typeface="Segoe UI"/>
              </a:rPr>
              <a:t>Change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requests</a:t>
            </a:r>
            <a:endParaRPr sz="20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48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698500" algn="l"/>
              </a:tabLst>
            </a:pPr>
            <a:r>
              <a:rPr sz="2000" dirty="0">
                <a:latin typeface="Segoe UI"/>
                <a:cs typeface="Segoe UI"/>
              </a:rPr>
              <a:t>It</a:t>
            </a:r>
            <a:r>
              <a:rPr sz="2000" spc="-1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related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10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corrective,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preventive,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and</a:t>
            </a:r>
            <a:endParaRPr sz="2000">
              <a:latin typeface="Segoe UI"/>
              <a:cs typeface="Segoe UI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Segoe UI"/>
                <a:cs typeface="Segoe UI"/>
              </a:rPr>
              <a:t>defect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repair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are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made.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Output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55902"/>
            <a:ext cx="1001966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Checklists:</a:t>
            </a:r>
            <a:r>
              <a:rPr sz="2000" b="1" spc="-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Verify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set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required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steps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has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been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performed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or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check if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list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of</a:t>
            </a:r>
            <a:endParaRPr sz="2000">
              <a:latin typeface="Segoe UI"/>
              <a:cs typeface="Segoe UI"/>
            </a:endParaRPr>
          </a:p>
          <a:p>
            <a:pPr marL="24130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requirements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has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been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satisfied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Tools</a:t>
            </a:r>
            <a:r>
              <a:rPr spc="-110" dirty="0"/>
              <a:t> </a:t>
            </a:r>
            <a:r>
              <a:rPr dirty="0"/>
              <a:t>&amp;</a:t>
            </a:r>
            <a:r>
              <a:rPr spc="-85" dirty="0"/>
              <a:t> </a:t>
            </a:r>
            <a:r>
              <a:rPr spc="-20" dirty="0"/>
              <a:t>Techniques:</a:t>
            </a:r>
            <a:r>
              <a:rPr spc="-114" dirty="0"/>
              <a:t> </a:t>
            </a:r>
            <a:r>
              <a:rPr dirty="0"/>
              <a:t>Data</a:t>
            </a:r>
            <a:r>
              <a:rPr spc="-80" dirty="0"/>
              <a:t> </a:t>
            </a:r>
            <a:r>
              <a:rPr spc="-10" dirty="0"/>
              <a:t>gathering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3183" y="1981200"/>
            <a:ext cx="8485632" cy="45384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25423"/>
            <a:ext cx="5289550" cy="474472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5080" indent="-228600" algn="just">
              <a:lnSpc>
                <a:spcPts val="2160"/>
              </a:lnSpc>
              <a:spcBef>
                <a:spcPts val="36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spc="-10" dirty="0">
                <a:latin typeface="Segoe UI"/>
                <a:cs typeface="Segoe UI"/>
              </a:rPr>
              <a:t>Cause-</a:t>
            </a:r>
            <a:r>
              <a:rPr sz="2000" b="1" spc="-20" dirty="0">
                <a:latin typeface="Segoe UI"/>
                <a:cs typeface="Segoe UI"/>
              </a:rPr>
              <a:t>and-</a:t>
            </a:r>
            <a:r>
              <a:rPr sz="2000" b="1" dirty="0">
                <a:latin typeface="Segoe UI"/>
                <a:cs typeface="Segoe UI"/>
              </a:rPr>
              <a:t>effect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diagrams: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are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also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known </a:t>
            </a:r>
            <a:r>
              <a:rPr sz="2000" dirty="0">
                <a:latin typeface="Segoe UI"/>
                <a:cs typeface="Segoe UI"/>
              </a:rPr>
              <a:t>as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fishbone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diagrams,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why-</a:t>
            </a:r>
            <a:r>
              <a:rPr sz="2000" dirty="0">
                <a:latin typeface="Segoe UI"/>
                <a:cs typeface="Segoe UI"/>
              </a:rPr>
              <a:t>why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diagrams,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or </a:t>
            </a:r>
            <a:r>
              <a:rPr sz="2000" dirty="0">
                <a:latin typeface="Segoe UI"/>
                <a:cs typeface="Segoe UI"/>
              </a:rPr>
              <a:t>Ishikawa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diagrams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55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It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traces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complaints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about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quality</a:t>
            </a:r>
            <a:endParaRPr sz="2000">
              <a:latin typeface="Segoe UI"/>
              <a:cs typeface="Segoe UI"/>
            </a:endParaRPr>
          </a:p>
          <a:p>
            <a:pPr marL="697865">
              <a:lnSpc>
                <a:spcPts val="2175"/>
              </a:lnSpc>
            </a:pPr>
            <a:r>
              <a:rPr sz="2000" b="1" spc="-10" dirty="0">
                <a:latin typeface="Segoe UI"/>
                <a:cs typeface="Segoe UI"/>
              </a:rPr>
              <a:t>problems</a:t>
            </a:r>
            <a:r>
              <a:rPr sz="2000" spc="-10" dirty="0"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65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14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Help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you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find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the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root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cause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-50" dirty="0">
                <a:latin typeface="Segoe UI"/>
                <a:cs typeface="Segoe UI"/>
              </a:rPr>
              <a:t>a</a:t>
            </a:r>
            <a:endParaRPr sz="2000">
              <a:latin typeface="Segoe UI"/>
              <a:cs typeface="Segoe UI"/>
            </a:endParaRPr>
          </a:p>
          <a:p>
            <a:pPr marL="697865">
              <a:lnSpc>
                <a:spcPts val="2175"/>
              </a:lnSpc>
            </a:pPr>
            <a:r>
              <a:rPr sz="2000" spc="-10" dirty="0">
                <a:latin typeface="Segoe UI"/>
                <a:cs typeface="Segoe UI"/>
              </a:rPr>
              <a:t>problem.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81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0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Uses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brainstorming</a:t>
            </a:r>
            <a:endParaRPr sz="2000">
              <a:latin typeface="Segoe UI"/>
              <a:cs typeface="Segoe UI"/>
            </a:endParaRPr>
          </a:p>
          <a:p>
            <a:pPr marL="1155700" lvl="1" indent="-229235">
              <a:lnSpc>
                <a:spcPct val="100000"/>
              </a:lnSpc>
              <a:spcBef>
                <a:spcPts val="160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1156335" algn="l"/>
              </a:tabLst>
            </a:pPr>
            <a:r>
              <a:rPr sz="2000" dirty="0">
                <a:latin typeface="Segoe UI"/>
                <a:cs typeface="Segoe UI"/>
              </a:rPr>
              <a:t>Identify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problem</a:t>
            </a:r>
            <a:endParaRPr sz="2000">
              <a:latin typeface="Segoe UI"/>
              <a:cs typeface="Segoe UI"/>
            </a:endParaRPr>
          </a:p>
          <a:p>
            <a:pPr marL="1155700" lvl="1" indent="-229235">
              <a:lnSpc>
                <a:spcPct val="100000"/>
              </a:lnSpc>
              <a:spcBef>
                <a:spcPts val="265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1156335" algn="l"/>
              </a:tabLst>
            </a:pPr>
            <a:r>
              <a:rPr sz="2000" dirty="0">
                <a:latin typeface="Segoe UI"/>
                <a:cs typeface="Segoe UI"/>
              </a:rPr>
              <a:t>Work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out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major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factors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involved</a:t>
            </a:r>
            <a:endParaRPr sz="2000">
              <a:latin typeface="Segoe UI"/>
              <a:cs typeface="Segoe UI"/>
            </a:endParaRPr>
          </a:p>
          <a:p>
            <a:pPr marL="1155700" lvl="1" indent="-229235">
              <a:lnSpc>
                <a:spcPct val="100000"/>
              </a:lnSpc>
              <a:spcBef>
                <a:spcPts val="265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1156335" algn="l"/>
              </a:tabLst>
            </a:pPr>
            <a:r>
              <a:rPr sz="2000" dirty="0">
                <a:latin typeface="Segoe UI"/>
                <a:cs typeface="Segoe UI"/>
              </a:rPr>
              <a:t>Identify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possible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cause</a:t>
            </a:r>
            <a:endParaRPr sz="2000">
              <a:latin typeface="Segoe UI"/>
              <a:cs typeface="Segoe UI"/>
            </a:endParaRPr>
          </a:p>
          <a:p>
            <a:pPr marL="1155700" lvl="1" indent="-229235">
              <a:lnSpc>
                <a:spcPts val="2330"/>
              </a:lnSpc>
              <a:spcBef>
                <a:spcPts val="265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1156335" algn="l"/>
              </a:tabLst>
            </a:pPr>
            <a:r>
              <a:rPr sz="2000" dirty="0">
                <a:latin typeface="Segoe UI"/>
                <a:cs typeface="Segoe UI"/>
              </a:rPr>
              <a:t>Analyze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diagram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70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Major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causes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are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further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investigated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615"/>
              </a:lnSpc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5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whys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technique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egoe UI"/>
                <a:cs typeface="Segoe UI"/>
              </a:rPr>
              <a:t>root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cause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the</a:t>
            </a:r>
            <a:endParaRPr sz="2000">
              <a:latin typeface="Segoe UI"/>
              <a:cs typeface="Segoe UI"/>
            </a:endParaRPr>
          </a:p>
          <a:p>
            <a:pPr marL="697865">
              <a:lnSpc>
                <a:spcPts val="2240"/>
              </a:lnSpc>
            </a:pPr>
            <a:r>
              <a:rPr sz="2000" spc="-10" dirty="0">
                <a:latin typeface="Segoe UI"/>
                <a:cs typeface="Segoe UI"/>
              </a:rPr>
              <a:t>Quality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Tools</a:t>
            </a:r>
            <a:r>
              <a:rPr spc="-120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20" dirty="0"/>
              <a:t>Techniques:</a:t>
            </a:r>
            <a:r>
              <a:rPr spc="-110" dirty="0"/>
              <a:t> </a:t>
            </a:r>
            <a:r>
              <a:rPr dirty="0"/>
              <a:t>Data</a:t>
            </a:r>
            <a:r>
              <a:rPr spc="-85" dirty="0"/>
              <a:t> </a:t>
            </a:r>
            <a:r>
              <a:rPr spc="-10" dirty="0"/>
              <a:t>representation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8944" y="1834895"/>
            <a:ext cx="6163055" cy="38282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191961"/>
            <a:ext cx="9827260" cy="113093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9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Pareto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Diagram: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histogram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can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help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you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identify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&amp;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prioritize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problem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areas.</a:t>
            </a:r>
            <a:endParaRPr sz="20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100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spc="-10" dirty="0">
                <a:latin typeface="Segoe UI"/>
                <a:cs typeface="Segoe UI"/>
              </a:rPr>
              <a:t>Pareto</a:t>
            </a:r>
            <a:r>
              <a:rPr sz="2000" dirty="0">
                <a:latin typeface="Segoe UI"/>
                <a:cs typeface="Segoe UI"/>
              </a:rPr>
              <a:t> analysis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(80-</a:t>
            </a:r>
            <a:r>
              <a:rPr sz="2000" dirty="0">
                <a:latin typeface="Segoe UI"/>
                <a:cs typeface="Segoe UI"/>
              </a:rPr>
              <a:t>20</a:t>
            </a:r>
            <a:r>
              <a:rPr sz="2000" spc="-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rule),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means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that,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80%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problems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are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often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due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20%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the</a:t>
            </a:r>
            <a:endParaRPr sz="2000">
              <a:latin typeface="Segoe UI"/>
              <a:cs typeface="Segoe U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Segoe UI"/>
                <a:cs typeface="Segoe UI"/>
              </a:rPr>
              <a:t>causes.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Tools</a:t>
            </a:r>
            <a:r>
              <a:rPr spc="-120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20" dirty="0"/>
              <a:t>Techniques:</a:t>
            </a:r>
            <a:r>
              <a:rPr spc="-110" dirty="0"/>
              <a:t> </a:t>
            </a:r>
            <a:r>
              <a:rPr dirty="0"/>
              <a:t>Data</a:t>
            </a:r>
            <a:r>
              <a:rPr spc="-85" dirty="0"/>
              <a:t> </a:t>
            </a:r>
            <a:r>
              <a:rPr spc="-10" dirty="0"/>
              <a:t>representation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76983" y="2624327"/>
            <a:ext cx="8638540" cy="3731260"/>
            <a:chOff x="1776983" y="2624327"/>
            <a:chExt cx="8638540" cy="3731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6983" y="2624327"/>
              <a:ext cx="8638032" cy="37307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48939" y="2845307"/>
              <a:ext cx="2630805" cy="3152140"/>
            </a:xfrm>
            <a:custGeom>
              <a:avLst/>
              <a:gdLst/>
              <a:ahLst/>
              <a:cxnLst/>
              <a:rect l="l" t="t" r="r" b="b"/>
              <a:pathLst>
                <a:path w="2630804" h="3152140">
                  <a:moveTo>
                    <a:pt x="0" y="3151631"/>
                  </a:moveTo>
                  <a:lnTo>
                    <a:pt x="2630424" y="3151631"/>
                  </a:lnTo>
                  <a:lnTo>
                    <a:pt x="2630424" y="0"/>
                  </a:lnTo>
                  <a:lnTo>
                    <a:pt x="0" y="0"/>
                  </a:lnTo>
                  <a:lnTo>
                    <a:pt x="0" y="3151631"/>
                  </a:lnTo>
                  <a:close/>
                </a:path>
              </a:pathLst>
            </a:custGeom>
            <a:ln w="27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191961"/>
            <a:ext cx="8638540" cy="83629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9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Control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Chart: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Determine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whether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process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control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or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out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control.</a:t>
            </a:r>
            <a:endParaRPr sz="20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100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Segoe UI"/>
                <a:cs typeface="Segoe UI"/>
              </a:rPr>
              <a:t>Prevent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defects,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rather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than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8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detect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or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reject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them.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Tools</a:t>
            </a:r>
            <a:r>
              <a:rPr spc="-120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20" dirty="0"/>
              <a:t>Techniques:</a:t>
            </a:r>
            <a:r>
              <a:rPr spc="-110" dirty="0"/>
              <a:t> </a:t>
            </a:r>
            <a:r>
              <a:rPr dirty="0"/>
              <a:t>Data</a:t>
            </a:r>
            <a:r>
              <a:rPr spc="-85" dirty="0"/>
              <a:t> </a:t>
            </a:r>
            <a:r>
              <a:rPr spc="-10" dirty="0"/>
              <a:t>representation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0735" y="2246375"/>
            <a:ext cx="6510528" cy="40751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Tools</a:t>
            </a:r>
            <a:r>
              <a:rPr spc="-140" dirty="0"/>
              <a:t> </a:t>
            </a:r>
            <a:r>
              <a:rPr dirty="0"/>
              <a:t>&amp;</a:t>
            </a:r>
            <a:r>
              <a:rPr spc="-110" dirty="0"/>
              <a:t> </a:t>
            </a:r>
            <a:r>
              <a:rPr spc="-20" dirty="0"/>
              <a:t>Techniques</a:t>
            </a:r>
            <a:r>
              <a:rPr spc="-135" dirty="0"/>
              <a:t> </a:t>
            </a:r>
            <a:r>
              <a:rPr spc="-10" dirty="0"/>
              <a:t>(cont)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920" y="1109472"/>
            <a:ext cx="7498080" cy="4255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7244" y="1255902"/>
            <a:ext cx="4166870" cy="3718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Problem</a:t>
            </a:r>
            <a:r>
              <a:rPr sz="2000" b="1" spc="-8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Solving: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Defining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problem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1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Identifying</a:t>
            </a:r>
            <a:r>
              <a:rPr sz="2000" spc="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20" dirty="0">
                <a:latin typeface="Segoe UI"/>
                <a:cs typeface="Segoe UI"/>
              </a:rPr>
              <a:t> root-cause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6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Generating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possible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solutions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Choosing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best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solution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5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Implementing</a:t>
            </a:r>
            <a:r>
              <a:rPr sz="2000" spc="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solution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Verifying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solution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effectiveness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Quality</a:t>
            </a:r>
            <a:r>
              <a:rPr sz="2000" b="1" spc="-1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Improvement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Methods: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8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8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PDCA</a:t>
            </a:r>
            <a:r>
              <a:rPr sz="2000" spc="3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(Plan-</a:t>
            </a:r>
            <a:r>
              <a:rPr sz="2000" spc="-10" dirty="0">
                <a:latin typeface="Segoe UI"/>
                <a:cs typeface="Segoe UI"/>
              </a:rPr>
              <a:t>do-</a:t>
            </a:r>
            <a:r>
              <a:rPr sz="2000" spc="-20" dirty="0">
                <a:latin typeface="Segoe UI"/>
                <a:cs typeface="Segoe UI"/>
              </a:rPr>
              <a:t>check-act)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7244" y="1204086"/>
            <a:ext cx="10005695" cy="9912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5080" indent="-228600">
              <a:lnSpc>
                <a:spcPts val="2400"/>
              </a:lnSpc>
              <a:spcBef>
                <a:spcPts val="580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team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member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comes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manager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during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execution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tell </a:t>
            </a:r>
            <a:r>
              <a:rPr sz="2000" dirty="0">
                <a:latin typeface="Segoe UI"/>
                <a:cs typeface="Segoe UI"/>
              </a:rPr>
              <a:t>him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they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feel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cannot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meet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its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standards.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As</a:t>
            </a:r>
            <a:r>
              <a:rPr sz="2000" i="1" spc="-65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the</a:t>
            </a:r>
            <a:r>
              <a:rPr sz="2000" i="1" spc="-60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project</a:t>
            </a:r>
            <a:r>
              <a:rPr sz="2000" i="1" spc="-5" dirty="0">
                <a:latin typeface="Segoe UI"/>
                <a:cs typeface="Segoe UI"/>
              </a:rPr>
              <a:t> </a:t>
            </a:r>
            <a:r>
              <a:rPr sz="2000" i="1" spc="-10" dirty="0">
                <a:latin typeface="Segoe UI"/>
                <a:cs typeface="Segoe UI"/>
              </a:rPr>
              <a:t>manager, </a:t>
            </a:r>
            <a:r>
              <a:rPr sz="2000" i="1" dirty="0">
                <a:latin typeface="Segoe UI"/>
                <a:cs typeface="Segoe UI"/>
              </a:rPr>
              <a:t>what</a:t>
            </a:r>
            <a:r>
              <a:rPr sz="2000" i="1" spc="-25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will</a:t>
            </a:r>
            <a:r>
              <a:rPr sz="2000" i="1" spc="-65" dirty="0">
                <a:latin typeface="Segoe UI"/>
                <a:cs typeface="Segoe UI"/>
              </a:rPr>
              <a:t> </a:t>
            </a:r>
            <a:r>
              <a:rPr sz="2000" i="1" dirty="0">
                <a:latin typeface="Segoe UI"/>
                <a:cs typeface="Segoe UI"/>
              </a:rPr>
              <a:t>you</a:t>
            </a:r>
            <a:r>
              <a:rPr sz="2000" i="1" spc="-30" dirty="0">
                <a:latin typeface="Segoe UI"/>
                <a:cs typeface="Segoe UI"/>
              </a:rPr>
              <a:t> </a:t>
            </a:r>
            <a:r>
              <a:rPr sz="2000" i="1" spc="-25" dirty="0">
                <a:latin typeface="Segoe UI"/>
                <a:cs typeface="Segoe UI"/>
              </a:rPr>
              <a:t>do?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917244" y="313385"/>
            <a:ext cx="23596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D69AE"/>
                </a:solidFill>
                <a:latin typeface="Segoe UI"/>
                <a:cs typeface="Segoe UI"/>
              </a:rPr>
              <a:t>Case</a:t>
            </a:r>
            <a:r>
              <a:rPr sz="3600" b="1" spc="-1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3600" b="1" spc="-10" dirty="0">
                <a:solidFill>
                  <a:srgbClr val="0D69AE"/>
                </a:solidFill>
                <a:latin typeface="Segoe UI"/>
                <a:cs typeface="Segoe UI"/>
              </a:rPr>
              <a:t>Study</a:t>
            </a:r>
            <a:endParaRPr sz="3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9615" y="2721051"/>
            <a:ext cx="40868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21865" algn="l"/>
              </a:tabLst>
            </a:pPr>
            <a:r>
              <a:rPr sz="3200" spc="120" dirty="0">
                <a:solidFill>
                  <a:srgbClr val="FFFFFF"/>
                </a:solidFill>
              </a:rPr>
              <a:t>CONTROL</a:t>
            </a:r>
            <a:r>
              <a:rPr sz="3200" dirty="0">
                <a:solidFill>
                  <a:srgbClr val="FFFFFF"/>
                </a:solidFill>
              </a:rPr>
              <a:t>	</a:t>
            </a:r>
            <a:r>
              <a:rPr sz="3200" spc="130" dirty="0">
                <a:solidFill>
                  <a:srgbClr val="FFFFFF"/>
                </a:solidFill>
              </a:rPr>
              <a:t>QUALITY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32703" y="0"/>
            <a:ext cx="6559550" cy="6858000"/>
            <a:chOff x="5632703" y="0"/>
            <a:chExt cx="6559550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2703" y="1478280"/>
              <a:ext cx="6559296" cy="53797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1" y="0"/>
              <a:ext cx="6556185" cy="35661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7244" y="1690348"/>
            <a:ext cx="5033010" cy="289306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After</a:t>
            </a:r>
            <a:r>
              <a:rPr sz="20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this</a:t>
            </a:r>
            <a:r>
              <a:rPr sz="20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course,</a:t>
            </a:r>
            <a:r>
              <a:rPr sz="20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trainee</a:t>
            </a:r>
            <a:r>
              <a:rPr sz="20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will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be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able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to: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Understand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what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quality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how</a:t>
            </a:r>
            <a:endParaRPr sz="20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important it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is.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5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Know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processes</a:t>
            </a:r>
            <a:r>
              <a:rPr sz="20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required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for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quality</a:t>
            </a:r>
            <a:endParaRPr sz="20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335"/>
              </a:spcBef>
            </a:pP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4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Understand</a:t>
            </a:r>
            <a:r>
              <a:rPr sz="20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different</a:t>
            </a:r>
            <a:r>
              <a:rPr sz="20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tools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techniques</a:t>
            </a:r>
            <a:endParaRPr sz="20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used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in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quality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r>
              <a:rPr sz="2000" spc="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processes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851991"/>
            <a:ext cx="3853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10" dirty="0"/>
              <a:t> Objectives</a:t>
            </a:r>
          </a:p>
        </p:txBody>
      </p:sp>
      <p:sp>
        <p:nvSpPr>
          <p:cNvPr id="9" name="object 9"/>
          <p:cNvSpPr/>
          <p:nvPr/>
        </p:nvSpPr>
        <p:spPr>
          <a:xfrm>
            <a:off x="914400" y="5007864"/>
            <a:ext cx="307975" cy="265430"/>
          </a:xfrm>
          <a:custGeom>
            <a:avLst/>
            <a:gdLst/>
            <a:ahLst/>
            <a:cxnLst/>
            <a:rect l="l" t="t" r="r" b="b"/>
            <a:pathLst>
              <a:path w="307975" h="265429">
                <a:moveTo>
                  <a:pt x="153924" y="0"/>
                </a:moveTo>
                <a:lnTo>
                  <a:pt x="0" y="265176"/>
                </a:lnTo>
                <a:lnTo>
                  <a:pt x="307847" y="265176"/>
                </a:lnTo>
                <a:lnTo>
                  <a:pt x="153924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783" y="3453384"/>
            <a:ext cx="11460480" cy="2292350"/>
          </a:xfrm>
          <a:custGeom>
            <a:avLst/>
            <a:gdLst/>
            <a:ahLst/>
            <a:cxnLst/>
            <a:rect l="l" t="t" r="r" b="b"/>
            <a:pathLst>
              <a:path w="11460480" h="2292350">
                <a:moveTo>
                  <a:pt x="10847324" y="0"/>
                </a:moveTo>
                <a:lnTo>
                  <a:pt x="10847324" y="573023"/>
                </a:lnTo>
                <a:lnTo>
                  <a:pt x="0" y="573023"/>
                </a:lnTo>
                <a:lnTo>
                  <a:pt x="0" y="1719071"/>
                </a:lnTo>
                <a:lnTo>
                  <a:pt x="10847324" y="1719071"/>
                </a:lnTo>
                <a:lnTo>
                  <a:pt x="10847324" y="2292096"/>
                </a:lnTo>
                <a:lnTo>
                  <a:pt x="11460480" y="1146047"/>
                </a:lnTo>
                <a:lnTo>
                  <a:pt x="10847324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7244" y="1053845"/>
            <a:ext cx="10325100" cy="1802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Segoe UI"/>
                <a:cs typeface="Segoe UI"/>
              </a:rPr>
              <a:t>Monitoring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recording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results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executing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activities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assess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performance</a:t>
            </a:r>
            <a:r>
              <a:rPr sz="2000" spc="-13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and </a:t>
            </a:r>
            <a:r>
              <a:rPr sz="2000" dirty="0">
                <a:latin typeface="Segoe UI"/>
                <a:cs typeface="Segoe UI"/>
              </a:rPr>
              <a:t>recommend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necessary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changes.</a:t>
            </a:r>
            <a:endParaRPr sz="20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Identifying</a:t>
            </a:r>
            <a:r>
              <a:rPr sz="2000" b="1" spc="-7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causes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poor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process/product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recommend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actions.</a:t>
            </a:r>
            <a:endParaRPr sz="20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key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benefit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this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process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verifying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project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deliverables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work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meet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spc="-25" dirty="0">
                <a:latin typeface="Segoe UI"/>
                <a:cs typeface="Segoe UI"/>
              </a:rPr>
              <a:t>the</a:t>
            </a:r>
            <a:endParaRPr sz="2000">
              <a:latin typeface="Segoe UI"/>
              <a:cs typeface="Segoe UI"/>
            </a:endParaRPr>
          </a:p>
          <a:p>
            <a:pPr marL="241300">
              <a:lnSpc>
                <a:spcPct val="100000"/>
              </a:lnSpc>
            </a:pPr>
            <a:r>
              <a:rPr sz="2000" b="1" dirty="0">
                <a:latin typeface="Segoe UI"/>
                <a:cs typeface="Segoe UI"/>
              </a:rPr>
              <a:t>requirements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specified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by</a:t>
            </a:r>
            <a:r>
              <a:rPr sz="2000" spc="-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key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stakeholders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final</a:t>
            </a:r>
            <a:r>
              <a:rPr sz="2000" b="1" spc="-10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acceptance.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Control</a:t>
            </a:r>
            <a:r>
              <a:rPr spc="-55" dirty="0"/>
              <a:t> </a:t>
            </a:r>
            <a:r>
              <a:rPr spc="-10" dirty="0"/>
              <a:t>Quality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9575" y="3459479"/>
            <a:ext cx="3200400" cy="3017520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4604" rIns="0" bIns="0" rtlCol="0">
            <a:spAutoFit/>
          </a:bodyPr>
          <a:lstStyle/>
          <a:p>
            <a:pPr marL="326390" indent="-234950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800">
              <a:latin typeface="Segoe UI"/>
              <a:cs typeface="Segoe UI"/>
            </a:endParaRPr>
          </a:p>
          <a:p>
            <a:pPr marL="326390" indent="-2349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documents</a:t>
            </a:r>
            <a:endParaRPr sz="1800">
              <a:latin typeface="Segoe UI"/>
              <a:cs typeface="Segoe UI"/>
            </a:endParaRPr>
          </a:p>
          <a:p>
            <a:pPr marL="325755" indent="-23495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Approved</a:t>
            </a:r>
            <a:r>
              <a:rPr sz="1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change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requests</a:t>
            </a:r>
            <a:endParaRPr sz="1800">
              <a:latin typeface="Segoe UI"/>
              <a:cs typeface="Segoe UI"/>
            </a:endParaRPr>
          </a:p>
          <a:p>
            <a:pPr marL="325755" indent="-2349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26390" algn="l"/>
              </a:tabLst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Deliverables</a:t>
            </a:r>
            <a:endParaRPr sz="1800">
              <a:latin typeface="Segoe UI"/>
              <a:cs typeface="Segoe UI"/>
            </a:endParaRPr>
          </a:p>
          <a:p>
            <a:pPr marL="325755" indent="-234950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Work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performance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endParaRPr sz="1800">
              <a:latin typeface="Segoe UI"/>
              <a:cs typeface="Segoe UI"/>
            </a:endParaRPr>
          </a:p>
          <a:p>
            <a:pPr marL="325755" indent="-234950">
              <a:lnSpc>
                <a:spcPts val="2050"/>
              </a:lnSpc>
              <a:spcBef>
                <a:spcPts val="555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Enterprise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environmental</a:t>
            </a:r>
            <a:endParaRPr sz="1800">
              <a:latin typeface="Segoe UI"/>
              <a:cs typeface="Segoe UI"/>
            </a:endParaRPr>
          </a:p>
          <a:p>
            <a:pPr marL="91440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factors</a:t>
            </a:r>
            <a:endParaRPr sz="1800">
              <a:latin typeface="Segoe UI"/>
              <a:cs typeface="Segoe UI"/>
            </a:endParaRPr>
          </a:p>
          <a:p>
            <a:pPr marL="326390" indent="-234950">
              <a:lnSpc>
                <a:spcPts val="2050"/>
              </a:lnSpc>
              <a:spcBef>
                <a:spcPts val="530"/>
              </a:spcBef>
              <a:buAutoNum type="arabicPeriod" startAt="7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Organizational</a:t>
            </a:r>
            <a:r>
              <a:rPr sz="18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process</a:t>
            </a:r>
            <a:endParaRPr sz="1800">
              <a:latin typeface="Segoe UI"/>
              <a:cs typeface="Segoe UI"/>
            </a:endParaRPr>
          </a:p>
          <a:p>
            <a:pPr marL="91440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assets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671" y="3459479"/>
            <a:ext cx="3200400" cy="3017520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4604" rIns="0" bIns="0" rtlCol="0">
            <a:spAutoFit/>
          </a:bodyPr>
          <a:lstStyle/>
          <a:p>
            <a:pPr marL="326390" indent="-234950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32702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gathering</a:t>
            </a:r>
            <a:endParaRPr sz="1800">
              <a:latin typeface="Segoe UI"/>
              <a:cs typeface="Segoe UI"/>
            </a:endParaRPr>
          </a:p>
          <a:p>
            <a:pPr marL="326390" indent="-234315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2639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analysis</a:t>
            </a:r>
            <a:endParaRPr sz="1800">
              <a:latin typeface="Segoe UI"/>
              <a:cs typeface="Segoe UI"/>
            </a:endParaRPr>
          </a:p>
          <a:p>
            <a:pPr marL="326390" indent="-23495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27025" algn="l"/>
              </a:tabLst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Inspection</a:t>
            </a:r>
            <a:endParaRPr sz="1800">
              <a:latin typeface="Segoe UI"/>
              <a:cs typeface="Segoe UI"/>
            </a:endParaRPr>
          </a:p>
          <a:p>
            <a:pPr marL="326390" indent="-234315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26390" algn="l"/>
              </a:tabLst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Testing/product</a:t>
            </a:r>
            <a:r>
              <a:rPr sz="1800" spc="-10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evaluation</a:t>
            </a:r>
            <a:endParaRPr sz="1800">
              <a:latin typeface="Segoe UI"/>
              <a:cs typeface="Segoe UI"/>
            </a:endParaRPr>
          </a:p>
          <a:p>
            <a:pPr marL="326390" indent="-234950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32702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representation</a:t>
            </a:r>
            <a:endParaRPr sz="1800">
              <a:latin typeface="Segoe UI"/>
              <a:cs typeface="Segoe UI"/>
            </a:endParaRPr>
          </a:p>
          <a:p>
            <a:pPr marL="326390" indent="-2349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27025" algn="l"/>
              </a:tabLst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Meetings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3671" y="3459479"/>
            <a:ext cx="3200400" cy="3017520"/>
          </a:xfrm>
          <a:prstGeom prst="rect">
            <a:avLst/>
          </a:prstGeom>
          <a:solidFill>
            <a:srgbClr val="094E83"/>
          </a:solidFill>
        </p:spPr>
        <p:txBody>
          <a:bodyPr vert="horz" wrap="square" lIns="0" tIns="42544" rIns="0" bIns="0" rtlCol="0">
            <a:spAutoFit/>
          </a:bodyPr>
          <a:lstStyle/>
          <a:p>
            <a:pPr marL="327660" indent="-235585">
              <a:lnSpc>
                <a:spcPct val="100000"/>
              </a:lnSpc>
              <a:spcBef>
                <a:spcPts val="334"/>
              </a:spcBef>
              <a:buAutoNum type="arabicPeriod"/>
              <a:tabLst>
                <a:tab pos="32766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Quality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800">
              <a:latin typeface="Segoe UI"/>
              <a:cs typeface="Segoe UI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measurements</a:t>
            </a:r>
            <a:endParaRPr sz="1800">
              <a:latin typeface="Segoe UI"/>
              <a:cs typeface="Segoe UI"/>
            </a:endParaRPr>
          </a:p>
          <a:p>
            <a:pPr marL="327660" indent="-235585">
              <a:lnSpc>
                <a:spcPct val="100000"/>
              </a:lnSpc>
              <a:buAutoNum type="arabicPeriod" startAt="2"/>
              <a:tabLst>
                <a:tab pos="327660" algn="l"/>
              </a:tabLst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Verified</a:t>
            </a:r>
            <a:r>
              <a:rPr sz="1800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deliverables</a:t>
            </a:r>
            <a:endParaRPr sz="1800">
              <a:latin typeface="Segoe UI"/>
              <a:cs typeface="Segoe UI"/>
            </a:endParaRPr>
          </a:p>
          <a:p>
            <a:pPr marL="92075" marR="976630" indent="236220">
              <a:lnSpc>
                <a:spcPct val="100000"/>
              </a:lnSpc>
              <a:buAutoNum type="arabicPeriod" startAt="2"/>
              <a:tabLst>
                <a:tab pos="32829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Work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performance information</a:t>
            </a:r>
            <a:endParaRPr sz="1800">
              <a:latin typeface="Segoe UI"/>
              <a:cs typeface="Segoe UI"/>
            </a:endParaRPr>
          </a:p>
          <a:p>
            <a:pPr marL="327660" indent="-236220">
              <a:lnSpc>
                <a:spcPct val="100000"/>
              </a:lnSpc>
              <a:buAutoNum type="arabicPeriod" startAt="2"/>
              <a:tabLst>
                <a:tab pos="328295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Change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requests</a:t>
            </a:r>
            <a:endParaRPr sz="1800">
              <a:latin typeface="Segoe UI"/>
              <a:cs typeface="Segoe UI"/>
            </a:endParaRPr>
          </a:p>
          <a:p>
            <a:pPr marL="327660" indent="-23558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32766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800">
              <a:latin typeface="Segoe UI"/>
              <a:cs typeface="Segoe UI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updates</a:t>
            </a:r>
            <a:endParaRPr sz="1800">
              <a:latin typeface="Segoe UI"/>
              <a:cs typeface="Segoe UI"/>
            </a:endParaRPr>
          </a:p>
          <a:p>
            <a:pPr marL="92075" marR="485140" indent="235585">
              <a:lnSpc>
                <a:spcPct val="100000"/>
              </a:lnSpc>
              <a:buAutoNum type="arabicPeriod" startAt="6"/>
              <a:tabLst>
                <a:tab pos="327660" algn="l"/>
              </a:tabLst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documents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plan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updates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9575" y="2941320"/>
            <a:ext cx="3200400" cy="45720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704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4671" y="2941320"/>
            <a:ext cx="3200400" cy="45720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7048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555"/>
              </a:spcBef>
            </a:pP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20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20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43671" y="2941320"/>
            <a:ext cx="3200400" cy="45720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70485" rIns="0" bIns="0" rtlCol="0">
            <a:spAutoFit/>
          </a:bodyPr>
          <a:lstStyle/>
          <a:p>
            <a:pPr marL="1022985">
              <a:lnSpc>
                <a:spcPct val="100000"/>
              </a:lnSpc>
              <a:spcBef>
                <a:spcPts val="555"/>
              </a:spcBef>
            </a:pP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170254"/>
            <a:ext cx="74244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Seven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Basic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quality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tools: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described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section.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Tools</a:t>
            </a:r>
            <a:r>
              <a:rPr spc="-120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20" dirty="0"/>
              <a:t>Techniques:</a:t>
            </a:r>
            <a:r>
              <a:rPr spc="-110" dirty="0"/>
              <a:t> </a:t>
            </a:r>
            <a:r>
              <a:rPr dirty="0"/>
              <a:t>Data</a:t>
            </a:r>
            <a:r>
              <a:rPr spc="-85" dirty="0"/>
              <a:t> </a:t>
            </a:r>
            <a:r>
              <a:rPr spc="-10" dirty="0"/>
              <a:t>representation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6039" y="1709927"/>
            <a:ext cx="6979919" cy="46451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55902"/>
            <a:ext cx="10024110" cy="3593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Approved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change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requests</a:t>
            </a:r>
            <a:r>
              <a:rPr sz="2000" b="1" spc="-8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review: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840"/>
              </a:lnSpc>
              <a:spcBef>
                <a:spcPts val="10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All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approved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change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requests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should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reviewed to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verify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they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were</a:t>
            </a:r>
            <a:endParaRPr sz="2000">
              <a:latin typeface="Segoe UI"/>
              <a:cs typeface="Segoe UI"/>
            </a:endParaRPr>
          </a:p>
          <a:p>
            <a:pPr marL="697865">
              <a:lnSpc>
                <a:spcPts val="2360"/>
              </a:lnSpc>
            </a:pPr>
            <a:r>
              <a:rPr sz="2000" dirty="0">
                <a:latin typeface="Segoe UI"/>
                <a:cs typeface="Segoe UI"/>
              </a:rPr>
              <a:t>implemented as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approved.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ts val="2840"/>
              </a:lnSpc>
              <a:spcBef>
                <a:spcPts val="10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4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This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review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should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also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check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partial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changes are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completed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all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parts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have</a:t>
            </a:r>
            <a:endParaRPr sz="2000">
              <a:latin typeface="Segoe UI"/>
              <a:cs typeface="Segoe UI"/>
            </a:endParaRPr>
          </a:p>
          <a:p>
            <a:pPr marL="697865">
              <a:lnSpc>
                <a:spcPts val="2360"/>
              </a:lnSpc>
            </a:pPr>
            <a:r>
              <a:rPr sz="2000" dirty="0">
                <a:latin typeface="Segoe UI"/>
                <a:cs typeface="Segoe UI"/>
              </a:rPr>
              <a:t>been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properly</a:t>
            </a:r>
            <a:r>
              <a:rPr sz="2000" spc="-9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implemented,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tested,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completed,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certified.</a:t>
            </a:r>
            <a:endParaRPr sz="20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spc="-10" dirty="0">
                <a:latin typeface="Segoe UI"/>
                <a:cs typeface="Segoe UI"/>
              </a:rPr>
              <a:t>Retrospectives/lesson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learned: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meeting held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by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team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discuss: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Successful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elements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project/phase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1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What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could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10" dirty="0">
                <a:latin typeface="Segoe UI"/>
                <a:cs typeface="Segoe UI"/>
              </a:rPr>
              <a:t> improved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What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incorporate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ongoing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what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future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projects</a:t>
            </a:r>
            <a:endParaRPr sz="2000">
              <a:latin typeface="Segoe UI"/>
              <a:cs typeface="Segoe U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3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What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add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organization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process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assets.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Tools</a:t>
            </a:r>
            <a:r>
              <a:rPr spc="-145" dirty="0"/>
              <a:t> </a:t>
            </a:r>
            <a:r>
              <a:rPr dirty="0"/>
              <a:t>&amp;</a:t>
            </a:r>
            <a:r>
              <a:rPr spc="-114" dirty="0"/>
              <a:t> </a:t>
            </a:r>
            <a:r>
              <a:rPr spc="-20" dirty="0"/>
              <a:t>Techniques:</a:t>
            </a:r>
            <a:r>
              <a:rPr spc="-135" dirty="0"/>
              <a:t> </a:t>
            </a:r>
            <a:r>
              <a:rPr spc="-10" dirty="0"/>
              <a:t>Meetings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4135" y="4507991"/>
            <a:ext cx="4520183" cy="23500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0794" y="2501900"/>
            <a:ext cx="8592820" cy="95123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89225" marR="5080" indent="-2677160">
              <a:lnSpc>
                <a:spcPts val="3460"/>
              </a:lnSpc>
              <a:spcBef>
                <a:spcPts val="525"/>
              </a:spcBef>
              <a:tabLst>
                <a:tab pos="3996690" algn="l"/>
              </a:tabLst>
            </a:pPr>
            <a:r>
              <a:rPr sz="3200" spc="125" dirty="0">
                <a:solidFill>
                  <a:srgbClr val="FFFFFF"/>
                </a:solidFill>
              </a:rPr>
              <a:t>CONSIDERATIONS</a:t>
            </a:r>
            <a:r>
              <a:rPr sz="3200" dirty="0">
                <a:solidFill>
                  <a:srgbClr val="FFFFFF"/>
                </a:solidFill>
              </a:rPr>
              <a:t>	</a:t>
            </a:r>
            <a:r>
              <a:rPr sz="3200" spc="100" dirty="0">
                <a:solidFill>
                  <a:srgbClr val="FFFFFF"/>
                </a:solidFill>
              </a:rPr>
              <a:t>FOR</a:t>
            </a:r>
            <a:r>
              <a:rPr sz="3200" spc="440" dirty="0">
                <a:solidFill>
                  <a:srgbClr val="FFFFFF"/>
                </a:solidFill>
              </a:rPr>
              <a:t> </a:t>
            </a:r>
            <a:r>
              <a:rPr sz="3200" spc="140" dirty="0">
                <a:solidFill>
                  <a:srgbClr val="FFFFFF"/>
                </a:solidFill>
              </a:rPr>
              <a:t>AGILE/ADAPTIVE </a:t>
            </a:r>
            <a:r>
              <a:rPr sz="3200" spc="135" dirty="0">
                <a:solidFill>
                  <a:srgbClr val="FFFFFF"/>
                </a:solidFill>
              </a:rPr>
              <a:t>ENVIRONMENT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55902"/>
            <a:ext cx="5001895" cy="38881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marR="15113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Frequent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quality</a:t>
            </a:r>
            <a:r>
              <a:rPr sz="2000" b="1" spc="-8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review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steps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built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throughout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rather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than </a:t>
            </a:r>
            <a:r>
              <a:rPr sz="2000" dirty="0">
                <a:latin typeface="Segoe UI"/>
                <a:cs typeface="Segoe UI"/>
              </a:rPr>
              <a:t>toward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end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project.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D69AE"/>
              </a:buClr>
              <a:buFont typeface="Wingdings"/>
              <a:buChar char=""/>
            </a:pPr>
            <a:endParaRPr sz="3300">
              <a:latin typeface="Segoe UI"/>
              <a:cs typeface="Segoe UI"/>
            </a:endParaRPr>
          </a:p>
          <a:p>
            <a:pPr marL="241300" marR="65405" indent="-228600">
              <a:lnSpc>
                <a:spcPct val="100000"/>
              </a:lnSpc>
              <a:spcBef>
                <a:spcPts val="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Focus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on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small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batches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of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work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to </a:t>
            </a:r>
            <a:r>
              <a:rPr sz="2000" dirty="0">
                <a:latin typeface="Segoe UI"/>
                <a:cs typeface="Segoe UI"/>
              </a:rPr>
              <a:t>uncover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inconsistencies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issues </a:t>
            </a:r>
            <a:r>
              <a:rPr sz="2000" b="1" dirty="0">
                <a:latin typeface="Segoe UI"/>
                <a:cs typeface="Segoe UI"/>
              </a:rPr>
              <a:t>earlier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in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the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project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spc="-20" dirty="0">
                <a:latin typeface="Segoe UI"/>
                <a:cs typeface="Segoe UI"/>
              </a:rPr>
              <a:t>life.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D69AE"/>
              </a:buClr>
              <a:buFont typeface="Wingdings"/>
              <a:buChar char=""/>
            </a:pPr>
            <a:endParaRPr sz="3300">
              <a:latin typeface="Segoe UI"/>
              <a:cs typeface="Segoe UI"/>
            </a:endParaRPr>
          </a:p>
          <a:p>
            <a:pPr marL="241300" marR="5080" indent="-228600">
              <a:lnSpc>
                <a:spcPct val="100000"/>
              </a:lnSpc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Recurring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retrospectives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regularly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check </a:t>
            </a:r>
            <a:r>
              <a:rPr sz="2000" dirty="0">
                <a:latin typeface="Segoe UI"/>
                <a:cs typeface="Segoe UI"/>
              </a:rPr>
              <a:t>on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effectiveness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of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the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quality processes</a:t>
            </a:r>
            <a:r>
              <a:rPr sz="2000" spc="-10" dirty="0"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Considerations</a:t>
            </a:r>
            <a:r>
              <a:rPr spc="-100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Agile/Adaptive</a:t>
            </a:r>
            <a:r>
              <a:rPr spc="-45" dirty="0"/>
              <a:t> </a:t>
            </a:r>
            <a:r>
              <a:rPr spc="-10" dirty="0"/>
              <a:t>Environment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43471" y="1143000"/>
            <a:ext cx="5495925" cy="5187950"/>
            <a:chOff x="6443471" y="1143000"/>
            <a:chExt cx="5495925" cy="51879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3471" y="1143000"/>
              <a:ext cx="5495544" cy="27035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2823" y="3874007"/>
              <a:ext cx="4913376" cy="245668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4270" y="2721051"/>
            <a:ext cx="225933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20" dirty="0">
                <a:solidFill>
                  <a:srgbClr val="FFFFFF"/>
                </a:solidFill>
              </a:rPr>
              <a:t>SUMMARY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40808" y="1914144"/>
            <a:ext cx="2482215" cy="3122295"/>
            <a:chOff x="4940808" y="1914144"/>
            <a:chExt cx="2482215" cy="3122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8928" y="1926336"/>
              <a:ext cx="1235202" cy="1085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66360" y="1953768"/>
              <a:ext cx="1127760" cy="978535"/>
            </a:xfrm>
            <a:custGeom>
              <a:avLst/>
              <a:gdLst/>
              <a:ahLst/>
              <a:cxnLst/>
              <a:rect l="l" t="t" r="r" b="b"/>
              <a:pathLst>
                <a:path w="1127760" h="978535">
                  <a:moveTo>
                    <a:pt x="1127760" y="0"/>
                  </a:moveTo>
                  <a:lnTo>
                    <a:pt x="1075066" y="5465"/>
                  </a:lnTo>
                  <a:lnTo>
                    <a:pt x="1021300" y="12574"/>
                  </a:lnTo>
                  <a:lnTo>
                    <a:pt x="966708" y="21215"/>
                  </a:lnTo>
                  <a:lnTo>
                    <a:pt x="911536" y="31276"/>
                  </a:lnTo>
                  <a:lnTo>
                    <a:pt x="856030" y="42644"/>
                  </a:lnTo>
                  <a:lnTo>
                    <a:pt x="800435" y="55208"/>
                  </a:lnTo>
                  <a:lnTo>
                    <a:pt x="744997" y="68856"/>
                  </a:lnTo>
                  <a:lnTo>
                    <a:pt x="689962" y="83476"/>
                  </a:lnTo>
                  <a:lnTo>
                    <a:pt x="635575" y="98956"/>
                  </a:lnTo>
                  <a:lnTo>
                    <a:pt x="582084" y="115184"/>
                  </a:lnTo>
                  <a:lnTo>
                    <a:pt x="529732" y="132048"/>
                  </a:lnTo>
                  <a:lnTo>
                    <a:pt x="478767" y="149436"/>
                  </a:lnTo>
                  <a:lnTo>
                    <a:pt x="429434" y="167237"/>
                  </a:lnTo>
                  <a:lnTo>
                    <a:pt x="381979" y="185338"/>
                  </a:lnTo>
                  <a:lnTo>
                    <a:pt x="336648" y="203628"/>
                  </a:lnTo>
                  <a:lnTo>
                    <a:pt x="293686" y="221994"/>
                  </a:lnTo>
                  <a:lnTo>
                    <a:pt x="253340" y="240325"/>
                  </a:lnTo>
                  <a:lnTo>
                    <a:pt x="215854" y="258509"/>
                  </a:lnTo>
                  <a:lnTo>
                    <a:pt x="181476" y="276433"/>
                  </a:lnTo>
                  <a:lnTo>
                    <a:pt x="123023" y="311057"/>
                  </a:lnTo>
                  <a:lnTo>
                    <a:pt x="60505" y="362831"/>
                  </a:lnTo>
                  <a:lnTo>
                    <a:pt x="32178" y="399129"/>
                  </a:lnTo>
                  <a:lnTo>
                    <a:pt x="14876" y="436618"/>
                  </a:lnTo>
                  <a:lnTo>
                    <a:pt x="9016" y="475488"/>
                  </a:lnTo>
                  <a:lnTo>
                    <a:pt x="23145" y="537704"/>
                  </a:lnTo>
                  <a:lnTo>
                    <a:pt x="54228" y="588025"/>
                  </a:lnTo>
                  <a:lnTo>
                    <a:pt x="85312" y="621702"/>
                  </a:lnTo>
                  <a:lnTo>
                    <a:pt x="99440" y="633984"/>
                  </a:lnTo>
                  <a:lnTo>
                    <a:pt x="108457" y="640334"/>
                  </a:lnTo>
                  <a:lnTo>
                    <a:pt x="104012" y="648716"/>
                  </a:lnTo>
                  <a:lnTo>
                    <a:pt x="99790" y="661007"/>
                  </a:lnTo>
                  <a:lnTo>
                    <a:pt x="88524" y="692850"/>
                  </a:lnTo>
                  <a:lnTo>
                    <a:pt x="72312" y="739476"/>
                  </a:lnTo>
                  <a:lnTo>
                    <a:pt x="53254" y="796114"/>
                  </a:lnTo>
                  <a:lnTo>
                    <a:pt x="33450" y="857995"/>
                  </a:lnTo>
                  <a:lnTo>
                    <a:pt x="14998" y="920350"/>
                  </a:lnTo>
                  <a:lnTo>
                    <a:pt x="0" y="978408"/>
                  </a:lnTo>
                  <a:lnTo>
                    <a:pt x="454278" y="978408"/>
                  </a:lnTo>
                  <a:lnTo>
                    <a:pt x="605663" y="843153"/>
                  </a:lnTo>
                  <a:lnTo>
                    <a:pt x="1127760" y="843153"/>
                  </a:lnTo>
                  <a:lnTo>
                    <a:pt x="1127760" y="663575"/>
                  </a:lnTo>
                  <a:lnTo>
                    <a:pt x="983106" y="519811"/>
                  </a:lnTo>
                  <a:lnTo>
                    <a:pt x="1127760" y="378206"/>
                  </a:lnTo>
                  <a:lnTo>
                    <a:pt x="1127760" y="0"/>
                  </a:lnTo>
                  <a:close/>
                </a:path>
                <a:path w="1127760" h="978535">
                  <a:moveTo>
                    <a:pt x="1127760" y="843153"/>
                  </a:moveTo>
                  <a:lnTo>
                    <a:pt x="605663" y="843153"/>
                  </a:lnTo>
                  <a:lnTo>
                    <a:pt x="759332" y="978408"/>
                  </a:lnTo>
                  <a:lnTo>
                    <a:pt x="1127760" y="978408"/>
                  </a:lnTo>
                  <a:lnTo>
                    <a:pt x="1127760" y="843153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0008" y="2929127"/>
              <a:ext cx="1253489" cy="12230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87440" y="2956560"/>
              <a:ext cx="1146175" cy="1115695"/>
            </a:xfrm>
            <a:custGeom>
              <a:avLst/>
              <a:gdLst/>
              <a:ahLst/>
              <a:cxnLst/>
              <a:rect l="l" t="t" r="r" b="b"/>
              <a:pathLst>
                <a:path w="1146175" h="1115695">
                  <a:moveTo>
                    <a:pt x="782065" y="988313"/>
                  </a:moveTo>
                  <a:lnTo>
                    <a:pt x="499617" y="988313"/>
                  </a:lnTo>
                  <a:lnTo>
                    <a:pt x="499617" y="990472"/>
                  </a:lnTo>
                  <a:lnTo>
                    <a:pt x="641985" y="1115567"/>
                  </a:lnTo>
                  <a:lnTo>
                    <a:pt x="782065" y="990472"/>
                  </a:lnTo>
                  <a:lnTo>
                    <a:pt x="782065" y="988313"/>
                  </a:lnTo>
                  <a:close/>
                </a:path>
                <a:path w="1146175" h="1115695">
                  <a:moveTo>
                    <a:pt x="488314" y="0"/>
                  </a:moveTo>
                  <a:lnTo>
                    <a:pt x="135636" y="0"/>
                  </a:lnTo>
                  <a:lnTo>
                    <a:pt x="135636" y="299085"/>
                  </a:lnTo>
                  <a:lnTo>
                    <a:pt x="0" y="430529"/>
                  </a:lnTo>
                  <a:lnTo>
                    <a:pt x="135636" y="564134"/>
                  </a:lnTo>
                  <a:lnTo>
                    <a:pt x="135636" y="988313"/>
                  </a:lnTo>
                  <a:lnTo>
                    <a:pt x="834136" y="988313"/>
                  </a:lnTo>
                  <a:lnTo>
                    <a:pt x="856172" y="944100"/>
                  </a:lnTo>
                  <a:lnTo>
                    <a:pt x="881840" y="897112"/>
                  </a:lnTo>
                  <a:lnTo>
                    <a:pt x="911342" y="846957"/>
                  </a:lnTo>
                  <a:lnTo>
                    <a:pt x="944880" y="793241"/>
                  </a:lnTo>
                  <a:lnTo>
                    <a:pt x="955341" y="774406"/>
                  </a:lnTo>
                  <a:lnTo>
                    <a:pt x="980758" y="723220"/>
                  </a:lnTo>
                  <a:lnTo>
                    <a:pt x="1010272" y="655479"/>
                  </a:lnTo>
                  <a:lnTo>
                    <a:pt x="1025855" y="615951"/>
                  </a:lnTo>
                  <a:lnTo>
                    <a:pt x="1041610" y="572945"/>
                  </a:lnTo>
                  <a:lnTo>
                    <a:pt x="1057252" y="526681"/>
                  </a:lnTo>
                  <a:lnTo>
                    <a:pt x="1072497" y="477378"/>
                  </a:lnTo>
                  <a:lnTo>
                    <a:pt x="1087061" y="425258"/>
                  </a:lnTo>
                  <a:lnTo>
                    <a:pt x="1100659" y="370540"/>
                  </a:lnTo>
                  <a:lnTo>
                    <a:pt x="1113007" y="313444"/>
                  </a:lnTo>
                  <a:lnTo>
                    <a:pt x="1123821" y="254190"/>
                  </a:lnTo>
                  <a:lnTo>
                    <a:pt x="1132816" y="192999"/>
                  </a:lnTo>
                  <a:lnTo>
                    <a:pt x="1138864" y="137794"/>
                  </a:lnTo>
                  <a:lnTo>
                    <a:pt x="641985" y="137794"/>
                  </a:lnTo>
                  <a:lnTo>
                    <a:pt x="488314" y="0"/>
                  </a:lnTo>
                  <a:close/>
                </a:path>
                <a:path w="1146175" h="1115695">
                  <a:moveTo>
                    <a:pt x="1146048" y="0"/>
                  </a:moveTo>
                  <a:lnTo>
                    <a:pt x="793368" y="0"/>
                  </a:lnTo>
                  <a:lnTo>
                    <a:pt x="641985" y="137794"/>
                  </a:lnTo>
                  <a:lnTo>
                    <a:pt x="1138864" y="137794"/>
                  </a:lnTo>
                  <a:lnTo>
                    <a:pt x="1139708" y="130090"/>
                  </a:lnTo>
                  <a:lnTo>
                    <a:pt x="1144214" y="65683"/>
                  </a:lnTo>
                  <a:lnTo>
                    <a:pt x="114604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0808" y="2804160"/>
              <a:ext cx="1433322" cy="12199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70399" y="2831591"/>
              <a:ext cx="1323975" cy="1112520"/>
            </a:xfrm>
            <a:custGeom>
              <a:avLst/>
              <a:gdLst/>
              <a:ahLst/>
              <a:cxnLst/>
              <a:rect l="l" t="t" r="r" b="b"/>
              <a:pathLst>
                <a:path w="1323975" h="1112520">
                  <a:moveTo>
                    <a:pt x="1323721" y="126873"/>
                  </a:moveTo>
                  <a:lnTo>
                    <a:pt x="190118" y="126873"/>
                  </a:lnTo>
                  <a:lnTo>
                    <a:pt x="187118" y="144732"/>
                  </a:lnTo>
                  <a:lnTo>
                    <a:pt x="184975" y="160210"/>
                  </a:lnTo>
                  <a:lnTo>
                    <a:pt x="183689" y="173307"/>
                  </a:lnTo>
                  <a:lnTo>
                    <a:pt x="183261" y="184023"/>
                  </a:lnTo>
                  <a:lnTo>
                    <a:pt x="185759" y="199856"/>
                  </a:lnTo>
                  <a:lnTo>
                    <a:pt x="189531" y="215725"/>
                  </a:lnTo>
                  <a:lnTo>
                    <a:pt x="194137" y="231618"/>
                  </a:lnTo>
                  <a:lnTo>
                    <a:pt x="199136" y="247523"/>
                  </a:lnTo>
                  <a:lnTo>
                    <a:pt x="210285" y="283958"/>
                  </a:lnTo>
                  <a:lnTo>
                    <a:pt x="218990" y="324165"/>
                  </a:lnTo>
                  <a:lnTo>
                    <a:pt x="222043" y="369077"/>
                  </a:lnTo>
                  <a:lnTo>
                    <a:pt x="216238" y="419631"/>
                  </a:lnTo>
                  <a:lnTo>
                    <a:pt x="198368" y="476760"/>
                  </a:lnTo>
                  <a:lnTo>
                    <a:pt x="165226" y="541401"/>
                  </a:lnTo>
                  <a:lnTo>
                    <a:pt x="144914" y="573950"/>
                  </a:lnTo>
                  <a:lnTo>
                    <a:pt x="106005" y="634287"/>
                  </a:lnTo>
                  <a:lnTo>
                    <a:pt x="88264" y="662051"/>
                  </a:lnTo>
                  <a:lnTo>
                    <a:pt x="49952" y="719580"/>
                  </a:lnTo>
                  <a:lnTo>
                    <a:pt x="19510" y="770143"/>
                  </a:lnTo>
                  <a:lnTo>
                    <a:pt x="1379" y="811587"/>
                  </a:lnTo>
                  <a:lnTo>
                    <a:pt x="0" y="841756"/>
                  </a:lnTo>
                  <a:lnTo>
                    <a:pt x="0" y="846074"/>
                  </a:lnTo>
                  <a:lnTo>
                    <a:pt x="4572" y="852424"/>
                  </a:lnTo>
                  <a:lnTo>
                    <a:pt x="18161" y="856615"/>
                  </a:lnTo>
                  <a:lnTo>
                    <a:pt x="40880" y="865048"/>
                  </a:lnTo>
                  <a:lnTo>
                    <a:pt x="64468" y="871696"/>
                  </a:lnTo>
                  <a:lnTo>
                    <a:pt x="88080" y="877153"/>
                  </a:lnTo>
                  <a:lnTo>
                    <a:pt x="110871" y="882015"/>
                  </a:lnTo>
                  <a:lnTo>
                    <a:pt x="149572" y="891162"/>
                  </a:lnTo>
                  <a:lnTo>
                    <a:pt x="208258" y="914983"/>
                  </a:lnTo>
                  <a:lnTo>
                    <a:pt x="232578" y="960074"/>
                  </a:lnTo>
                  <a:lnTo>
                    <a:pt x="241155" y="1008909"/>
                  </a:lnTo>
                  <a:lnTo>
                    <a:pt x="242062" y="1025779"/>
                  </a:lnTo>
                  <a:lnTo>
                    <a:pt x="303275" y="1066038"/>
                  </a:lnTo>
                  <a:lnTo>
                    <a:pt x="288524" y="1103028"/>
                  </a:lnTo>
                  <a:lnTo>
                    <a:pt x="285114" y="1112520"/>
                  </a:lnTo>
                  <a:lnTo>
                    <a:pt x="649477" y="1112520"/>
                  </a:lnTo>
                  <a:lnTo>
                    <a:pt x="800988" y="977138"/>
                  </a:lnTo>
                  <a:lnTo>
                    <a:pt x="1323721" y="977138"/>
                  </a:lnTo>
                  <a:lnTo>
                    <a:pt x="1323721" y="700024"/>
                  </a:lnTo>
                  <a:lnTo>
                    <a:pt x="1178940" y="556260"/>
                  </a:lnTo>
                  <a:lnTo>
                    <a:pt x="1323721" y="414528"/>
                  </a:lnTo>
                  <a:lnTo>
                    <a:pt x="1323721" y="126873"/>
                  </a:lnTo>
                  <a:close/>
                </a:path>
                <a:path w="1323975" h="1112520">
                  <a:moveTo>
                    <a:pt x="1323721" y="977138"/>
                  </a:moveTo>
                  <a:lnTo>
                    <a:pt x="800988" y="977138"/>
                  </a:lnTo>
                  <a:lnTo>
                    <a:pt x="954913" y="1112520"/>
                  </a:lnTo>
                  <a:lnTo>
                    <a:pt x="1323721" y="1112520"/>
                  </a:lnTo>
                  <a:lnTo>
                    <a:pt x="1323721" y="977138"/>
                  </a:lnTo>
                  <a:close/>
                </a:path>
                <a:path w="1323975" h="1112520">
                  <a:moveTo>
                    <a:pt x="800988" y="0"/>
                  </a:moveTo>
                  <a:lnTo>
                    <a:pt x="660780" y="126873"/>
                  </a:lnTo>
                  <a:lnTo>
                    <a:pt x="943610" y="126873"/>
                  </a:lnTo>
                  <a:lnTo>
                    <a:pt x="80098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0008" y="3944111"/>
              <a:ext cx="1006602" cy="8816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87440" y="3971544"/>
              <a:ext cx="899794" cy="774700"/>
            </a:xfrm>
            <a:custGeom>
              <a:avLst/>
              <a:gdLst/>
              <a:ahLst/>
              <a:cxnLst/>
              <a:rect l="l" t="t" r="r" b="b"/>
              <a:pathLst>
                <a:path w="899795" h="774700">
                  <a:moveTo>
                    <a:pt x="488823" y="0"/>
                  </a:moveTo>
                  <a:lnTo>
                    <a:pt x="135762" y="0"/>
                  </a:lnTo>
                  <a:lnTo>
                    <a:pt x="135762" y="298195"/>
                  </a:lnTo>
                  <a:lnTo>
                    <a:pt x="0" y="429386"/>
                  </a:lnTo>
                  <a:lnTo>
                    <a:pt x="135762" y="562609"/>
                  </a:lnTo>
                  <a:lnTo>
                    <a:pt x="135762" y="774191"/>
                  </a:lnTo>
                  <a:lnTo>
                    <a:pt x="179266" y="764356"/>
                  </a:lnTo>
                  <a:lnTo>
                    <a:pt x="224434" y="754771"/>
                  </a:lnTo>
                  <a:lnTo>
                    <a:pt x="271266" y="745440"/>
                  </a:lnTo>
                  <a:lnTo>
                    <a:pt x="319762" y="736364"/>
                  </a:lnTo>
                  <a:lnTo>
                    <a:pt x="369922" y="727546"/>
                  </a:lnTo>
                  <a:lnTo>
                    <a:pt x="421746" y="718988"/>
                  </a:lnTo>
                  <a:lnTo>
                    <a:pt x="475234" y="710691"/>
                  </a:lnTo>
                  <a:lnTo>
                    <a:pt x="477519" y="710691"/>
                  </a:lnTo>
                  <a:lnTo>
                    <a:pt x="563935" y="696450"/>
                  </a:lnTo>
                  <a:lnTo>
                    <a:pt x="606964" y="688503"/>
                  </a:lnTo>
                  <a:lnTo>
                    <a:pt x="650970" y="679243"/>
                  </a:lnTo>
                  <a:lnTo>
                    <a:pt x="696773" y="668096"/>
                  </a:lnTo>
                  <a:lnTo>
                    <a:pt x="745196" y="654488"/>
                  </a:lnTo>
                  <a:lnTo>
                    <a:pt x="797059" y="637847"/>
                  </a:lnTo>
                  <a:lnTo>
                    <a:pt x="853186" y="617600"/>
                  </a:lnTo>
                  <a:lnTo>
                    <a:pt x="893012" y="593276"/>
                  </a:lnTo>
                  <a:lnTo>
                    <a:pt x="899368" y="567310"/>
                  </a:lnTo>
                  <a:lnTo>
                    <a:pt x="893651" y="550243"/>
                  </a:lnTo>
                  <a:lnTo>
                    <a:pt x="884148" y="533580"/>
                  </a:lnTo>
                  <a:lnTo>
                    <a:pt x="873633" y="518286"/>
                  </a:lnTo>
                  <a:lnTo>
                    <a:pt x="869061" y="513968"/>
                  </a:lnTo>
                  <a:lnTo>
                    <a:pt x="864488" y="505586"/>
                  </a:lnTo>
                  <a:lnTo>
                    <a:pt x="840480" y="465058"/>
                  </a:lnTo>
                  <a:lnTo>
                    <a:pt x="823483" y="427291"/>
                  </a:lnTo>
                  <a:lnTo>
                    <a:pt x="809464" y="379999"/>
                  </a:lnTo>
                  <a:lnTo>
                    <a:pt x="794385" y="310895"/>
                  </a:lnTo>
                  <a:lnTo>
                    <a:pt x="784934" y="252174"/>
                  </a:lnTo>
                  <a:lnTo>
                    <a:pt x="781388" y="197865"/>
                  </a:lnTo>
                  <a:lnTo>
                    <a:pt x="783621" y="146732"/>
                  </a:lnTo>
                  <a:lnTo>
                    <a:pt x="785094" y="137540"/>
                  </a:lnTo>
                  <a:lnTo>
                    <a:pt x="642746" y="137540"/>
                  </a:lnTo>
                  <a:lnTo>
                    <a:pt x="488823" y="0"/>
                  </a:lnTo>
                  <a:close/>
                </a:path>
                <a:path w="899795" h="774700">
                  <a:moveTo>
                    <a:pt x="823721" y="0"/>
                  </a:moveTo>
                  <a:lnTo>
                    <a:pt x="794385" y="0"/>
                  </a:lnTo>
                  <a:lnTo>
                    <a:pt x="642746" y="137540"/>
                  </a:lnTo>
                  <a:lnTo>
                    <a:pt x="785094" y="137540"/>
                  </a:lnTo>
                  <a:lnTo>
                    <a:pt x="791506" y="97535"/>
                  </a:lnTo>
                  <a:lnTo>
                    <a:pt x="804915" y="49037"/>
                  </a:lnTo>
                  <a:lnTo>
                    <a:pt x="823721" y="0"/>
                  </a:lnTo>
                  <a:close/>
                </a:path>
              </a:pathLst>
            </a:custGeom>
            <a:solidFill>
              <a:srgbClr val="F9C5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1224" y="3816095"/>
              <a:ext cx="1152905" cy="12199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49761" y="3843527"/>
              <a:ext cx="1044575" cy="1113790"/>
            </a:xfrm>
            <a:custGeom>
              <a:avLst/>
              <a:gdLst/>
              <a:ahLst/>
              <a:cxnLst/>
              <a:rect l="l" t="t" r="r" b="b"/>
              <a:pathLst>
                <a:path w="1044575" h="1113789">
                  <a:moveTo>
                    <a:pt x="994716" y="463550"/>
                  </a:moveTo>
                  <a:lnTo>
                    <a:pt x="659675" y="463550"/>
                  </a:lnTo>
                  <a:lnTo>
                    <a:pt x="666406" y="472059"/>
                  </a:lnTo>
                  <a:lnTo>
                    <a:pt x="670890" y="478716"/>
                  </a:lnTo>
                  <a:lnTo>
                    <a:pt x="695230" y="524284"/>
                  </a:lnTo>
                  <a:lnTo>
                    <a:pt x="710143" y="560656"/>
                  </a:lnTo>
                  <a:lnTo>
                    <a:pt x="723588" y="604392"/>
                  </a:lnTo>
                  <a:lnTo>
                    <a:pt x="733093" y="654225"/>
                  </a:lnTo>
                  <a:lnTo>
                    <a:pt x="736187" y="708885"/>
                  </a:lnTo>
                  <a:lnTo>
                    <a:pt x="730398" y="767101"/>
                  </a:lnTo>
                  <a:lnTo>
                    <a:pt x="713253" y="827605"/>
                  </a:lnTo>
                  <a:lnTo>
                    <a:pt x="682281" y="889127"/>
                  </a:lnTo>
                  <a:lnTo>
                    <a:pt x="657187" y="929066"/>
                  </a:lnTo>
                  <a:lnTo>
                    <a:pt x="632497" y="964231"/>
                  </a:lnTo>
                  <a:lnTo>
                    <a:pt x="607808" y="996229"/>
                  </a:lnTo>
                  <a:lnTo>
                    <a:pt x="582713" y="1026668"/>
                  </a:lnTo>
                  <a:lnTo>
                    <a:pt x="548804" y="1071118"/>
                  </a:lnTo>
                  <a:lnTo>
                    <a:pt x="541270" y="1083405"/>
                  </a:lnTo>
                  <a:lnTo>
                    <a:pt x="536057" y="1096264"/>
                  </a:lnTo>
                  <a:lnTo>
                    <a:pt x="533820" y="1107122"/>
                  </a:lnTo>
                  <a:lnTo>
                    <a:pt x="535215" y="1113409"/>
                  </a:lnTo>
                  <a:lnTo>
                    <a:pt x="603033" y="1079627"/>
                  </a:lnTo>
                  <a:lnTo>
                    <a:pt x="635988" y="1058055"/>
                  </a:lnTo>
                  <a:lnTo>
                    <a:pt x="672960" y="1037114"/>
                  </a:lnTo>
                  <a:lnTo>
                    <a:pt x="713951" y="1016804"/>
                  </a:lnTo>
                  <a:lnTo>
                    <a:pt x="758963" y="997124"/>
                  </a:lnTo>
                  <a:lnTo>
                    <a:pt x="807995" y="978074"/>
                  </a:lnTo>
                  <a:lnTo>
                    <a:pt x="861050" y="959654"/>
                  </a:lnTo>
                  <a:lnTo>
                    <a:pt x="918128" y="941864"/>
                  </a:lnTo>
                  <a:lnTo>
                    <a:pt x="979231" y="924705"/>
                  </a:lnTo>
                  <a:lnTo>
                    <a:pt x="1044358" y="908177"/>
                  </a:lnTo>
                  <a:lnTo>
                    <a:pt x="1044358" y="700659"/>
                  </a:lnTo>
                  <a:lnTo>
                    <a:pt x="899578" y="556768"/>
                  </a:lnTo>
                  <a:lnTo>
                    <a:pt x="994716" y="463550"/>
                  </a:lnTo>
                  <a:close/>
                </a:path>
                <a:path w="1044575" h="1113789">
                  <a:moveTo>
                    <a:pt x="1044358" y="127000"/>
                  </a:moveTo>
                  <a:lnTo>
                    <a:pt x="1180" y="127000"/>
                  </a:lnTo>
                  <a:lnTo>
                    <a:pt x="0" y="140434"/>
                  </a:lnTo>
                  <a:lnTo>
                    <a:pt x="23824" y="176742"/>
                  </a:lnTo>
                  <a:lnTo>
                    <a:pt x="30517" y="179959"/>
                  </a:lnTo>
                  <a:lnTo>
                    <a:pt x="57616" y="195998"/>
                  </a:lnTo>
                  <a:lnTo>
                    <a:pt x="84048" y="217789"/>
                  </a:lnTo>
                  <a:lnTo>
                    <a:pt x="104098" y="248699"/>
                  </a:lnTo>
                  <a:lnTo>
                    <a:pt x="112051" y="292100"/>
                  </a:lnTo>
                  <a:lnTo>
                    <a:pt x="112480" y="333934"/>
                  </a:lnTo>
                  <a:lnTo>
                    <a:pt x="115485" y="379000"/>
                  </a:lnTo>
                  <a:lnTo>
                    <a:pt x="123640" y="424180"/>
                  </a:lnTo>
                  <a:lnTo>
                    <a:pt x="139521" y="466353"/>
                  </a:lnTo>
                  <a:lnTo>
                    <a:pt x="165703" y="502402"/>
                  </a:lnTo>
                  <a:lnTo>
                    <a:pt x="204761" y="529209"/>
                  </a:lnTo>
                  <a:lnTo>
                    <a:pt x="250660" y="539299"/>
                  </a:lnTo>
                  <a:lnTo>
                    <a:pt x="272706" y="539750"/>
                  </a:lnTo>
                  <a:lnTo>
                    <a:pt x="327831" y="536661"/>
                  </a:lnTo>
                  <a:lnTo>
                    <a:pt x="388715" y="528518"/>
                  </a:lnTo>
                  <a:lnTo>
                    <a:pt x="451351" y="517006"/>
                  </a:lnTo>
                  <a:lnTo>
                    <a:pt x="511736" y="503809"/>
                  </a:lnTo>
                  <a:lnTo>
                    <a:pt x="565864" y="490611"/>
                  </a:lnTo>
                  <a:lnTo>
                    <a:pt x="609730" y="479099"/>
                  </a:lnTo>
                  <a:lnTo>
                    <a:pt x="650658" y="467868"/>
                  </a:lnTo>
                  <a:lnTo>
                    <a:pt x="659675" y="463550"/>
                  </a:lnTo>
                  <a:lnTo>
                    <a:pt x="994716" y="463550"/>
                  </a:lnTo>
                  <a:lnTo>
                    <a:pt x="1044358" y="414909"/>
                  </a:lnTo>
                  <a:lnTo>
                    <a:pt x="1044358" y="127000"/>
                  </a:lnTo>
                  <a:close/>
                </a:path>
                <a:path w="1044575" h="1113789">
                  <a:moveTo>
                    <a:pt x="521626" y="0"/>
                  </a:moveTo>
                  <a:lnTo>
                    <a:pt x="381291" y="127000"/>
                  </a:lnTo>
                  <a:lnTo>
                    <a:pt x="664247" y="127000"/>
                  </a:lnTo>
                  <a:lnTo>
                    <a:pt x="52162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9152" y="1914144"/>
              <a:ext cx="1253490" cy="121996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96584" y="1941576"/>
              <a:ext cx="1146175" cy="1112520"/>
            </a:xfrm>
            <a:custGeom>
              <a:avLst/>
              <a:gdLst/>
              <a:ahLst/>
              <a:cxnLst/>
              <a:rect l="l" t="t" r="r" b="b"/>
              <a:pathLst>
                <a:path w="1146175" h="1112520">
                  <a:moveTo>
                    <a:pt x="230504" y="0"/>
                  </a:moveTo>
                  <a:lnTo>
                    <a:pt x="208073" y="369"/>
                  </a:lnTo>
                  <a:lnTo>
                    <a:pt x="184784" y="1333"/>
                  </a:lnTo>
                  <a:lnTo>
                    <a:pt x="135636" y="4190"/>
                  </a:lnTo>
                  <a:lnTo>
                    <a:pt x="135636" y="393446"/>
                  </a:lnTo>
                  <a:lnTo>
                    <a:pt x="0" y="526669"/>
                  </a:lnTo>
                  <a:lnTo>
                    <a:pt x="135636" y="659891"/>
                  </a:lnTo>
                  <a:lnTo>
                    <a:pt x="135636" y="985647"/>
                  </a:lnTo>
                  <a:lnTo>
                    <a:pt x="499617" y="985647"/>
                  </a:lnTo>
                  <a:lnTo>
                    <a:pt x="641985" y="1112520"/>
                  </a:lnTo>
                  <a:lnTo>
                    <a:pt x="782065" y="985647"/>
                  </a:lnTo>
                  <a:lnTo>
                    <a:pt x="1146047" y="985647"/>
                  </a:lnTo>
                  <a:lnTo>
                    <a:pt x="1144619" y="939911"/>
                  </a:lnTo>
                  <a:lnTo>
                    <a:pt x="1141475" y="892556"/>
                  </a:lnTo>
                  <a:lnTo>
                    <a:pt x="1135931" y="840549"/>
                  </a:lnTo>
                  <a:lnTo>
                    <a:pt x="1127519" y="789624"/>
                  </a:lnTo>
                  <a:lnTo>
                    <a:pt x="1116368" y="739829"/>
                  </a:lnTo>
                  <a:lnTo>
                    <a:pt x="1102605" y="691210"/>
                  </a:lnTo>
                  <a:lnTo>
                    <a:pt x="1086359" y="643814"/>
                  </a:lnTo>
                  <a:lnTo>
                    <a:pt x="1067755" y="597690"/>
                  </a:lnTo>
                  <a:lnTo>
                    <a:pt x="1046923" y="552883"/>
                  </a:lnTo>
                  <a:lnTo>
                    <a:pt x="1023990" y="509441"/>
                  </a:lnTo>
                  <a:lnTo>
                    <a:pt x="999083" y="467410"/>
                  </a:lnTo>
                  <a:lnTo>
                    <a:pt x="972330" y="426839"/>
                  </a:lnTo>
                  <a:lnTo>
                    <a:pt x="943858" y="387775"/>
                  </a:lnTo>
                  <a:lnTo>
                    <a:pt x="913795" y="350263"/>
                  </a:lnTo>
                  <a:lnTo>
                    <a:pt x="882269" y="314352"/>
                  </a:lnTo>
                  <a:lnTo>
                    <a:pt x="849407" y="280088"/>
                  </a:lnTo>
                  <a:lnTo>
                    <a:pt x="815336" y="247519"/>
                  </a:lnTo>
                  <a:lnTo>
                    <a:pt x="780185" y="216692"/>
                  </a:lnTo>
                  <a:lnTo>
                    <a:pt x="744081" y="187654"/>
                  </a:lnTo>
                  <a:lnTo>
                    <a:pt x="707151" y="160452"/>
                  </a:lnTo>
                  <a:lnTo>
                    <a:pt x="669524" y="135132"/>
                  </a:lnTo>
                  <a:lnTo>
                    <a:pt x="631326" y="111743"/>
                  </a:lnTo>
                  <a:lnTo>
                    <a:pt x="592685" y="90331"/>
                  </a:lnTo>
                  <a:lnTo>
                    <a:pt x="553729" y="70944"/>
                  </a:lnTo>
                  <a:lnTo>
                    <a:pt x="514585" y="53628"/>
                  </a:lnTo>
                  <a:lnTo>
                    <a:pt x="475381" y="38431"/>
                  </a:lnTo>
                  <a:lnTo>
                    <a:pt x="436244" y="25400"/>
                  </a:lnTo>
                  <a:lnTo>
                    <a:pt x="392668" y="14305"/>
                  </a:lnTo>
                  <a:lnTo>
                    <a:pt x="343566" y="6365"/>
                  </a:lnTo>
                  <a:lnTo>
                    <a:pt x="289369" y="1593"/>
                  </a:lnTo>
                  <a:lnTo>
                    <a:pt x="230504" y="0"/>
                  </a:lnTo>
                  <a:close/>
                </a:path>
              </a:pathLst>
            </a:custGeom>
            <a:solidFill>
              <a:srgbClr val="AEAA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50644" y="1980387"/>
            <a:ext cx="326771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latin typeface="Segoe UI"/>
                <a:cs typeface="Segoe UI"/>
              </a:rPr>
              <a:t>Plan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Management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1350644" y="3870782"/>
            <a:ext cx="202501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latin typeface="Segoe UI"/>
                <a:cs typeface="Segoe UI"/>
              </a:rPr>
              <a:t>Cost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Quality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65440" y="1980387"/>
            <a:ext cx="31095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latin typeface="Segoe UI"/>
                <a:cs typeface="Segoe UI"/>
              </a:rPr>
              <a:t>Seven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Basic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tools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65440" y="3870782"/>
            <a:ext cx="29432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latin typeface="Segoe UI"/>
                <a:cs typeface="Segoe UI"/>
              </a:rPr>
              <a:t>Plan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-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Do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-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Check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-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Act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5711" y="2721051"/>
            <a:ext cx="4078604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5" dirty="0">
                <a:solidFill>
                  <a:srgbClr val="FFFFFF"/>
                </a:solidFill>
              </a:rPr>
              <a:t>WHAT</a:t>
            </a:r>
            <a:r>
              <a:rPr sz="3200" spc="415" dirty="0">
                <a:solidFill>
                  <a:srgbClr val="FFFFFF"/>
                </a:solidFill>
              </a:rPr>
              <a:t> </a:t>
            </a:r>
            <a:r>
              <a:rPr sz="3200" spc="75" dirty="0">
                <a:solidFill>
                  <a:srgbClr val="FFFFFF"/>
                </a:solidFill>
              </a:rPr>
              <a:t>IS</a:t>
            </a:r>
            <a:r>
              <a:rPr sz="3200" spc="425" dirty="0">
                <a:solidFill>
                  <a:srgbClr val="FFFFFF"/>
                </a:solidFill>
              </a:rPr>
              <a:t> </a:t>
            </a:r>
            <a:r>
              <a:rPr sz="3200" spc="135" dirty="0">
                <a:solidFill>
                  <a:srgbClr val="FFFFFF"/>
                </a:solidFill>
              </a:rPr>
              <a:t>QUALITY?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spc="-10" dirty="0"/>
              <a:t>Quality?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255902"/>
            <a:ext cx="1018222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International Organization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Standardization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(ISO)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defines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as</a:t>
            </a:r>
            <a:r>
              <a:rPr sz="2000" spc="-8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“the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degree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to</a:t>
            </a:r>
            <a:endParaRPr sz="2000">
              <a:latin typeface="Segoe UI"/>
              <a:cs typeface="Segoe UI"/>
            </a:endParaRPr>
          </a:p>
          <a:p>
            <a:pPr marL="24130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which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project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fulfills</a:t>
            </a:r>
            <a:r>
              <a:rPr sz="2000" b="1" spc="-1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requirements</a:t>
            </a:r>
            <a:r>
              <a:rPr sz="2000" dirty="0">
                <a:latin typeface="Segoe UI"/>
                <a:cs typeface="Segoe UI"/>
              </a:rPr>
              <a:t>”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(ISO9000:2000)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44" y="4088071"/>
            <a:ext cx="9552305" cy="157226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latin typeface="Segoe UI"/>
                <a:cs typeface="Segoe UI"/>
              </a:rPr>
              <a:t>Other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experts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define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based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on:</a:t>
            </a:r>
            <a:endParaRPr sz="20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Conformance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to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requirements: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project’s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processes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products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meet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written</a:t>
            </a:r>
            <a:endParaRPr sz="2000">
              <a:latin typeface="Segoe UI"/>
              <a:cs typeface="Segoe UI"/>
            </a:endParaRPr>
          </a:p>
          <a:p>
            <a:pPr marL="241300">
              <a:lnSpc>
                <a:spcPct val="100000"/>
              </a:lnSpc>
            </a:pPr>
            <a:r>
              <a:rPr sz="2000" spc="-10" dirty="0">
                <a:latin typeface="Segoe UI"/>
                <a:cs typeface="Segoe UI"/>
              </a:rPr>
              <a:t>specifications</a:t>
            </a:r>
            <a:endParaRPr sz="20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Fitness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for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use: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product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can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used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as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it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was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intended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3535" y="2310383"/>
            <a:ext cx="1984248" cy="14630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4215" y="2264664"/>
            <a:ext cx="1627632" cy="15544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55902"/>
            <a:ext cx="10245090" cy="4150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marR="387350" indent="-228600" algn="just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Segoe UI"/>
                <a:cs typeface="Segoe UI"/>
              </a:rPr>
              <a:t>In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1986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1987,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4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hospital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patients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died</a:t>
            </a:r>
            <a:r>
              <a:rPr sz="2000" b="1" spc="-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2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others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with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lifelong</a:t>
            </a:r>
            <a:r>
              <a:rPr sz="2000" b="1" spc="-8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injuries</a:t>
            </a:r>
            <a:r>
              <a:rPr sz="2000" b="1" spc="49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after </a:t>
            </a:r>
            <a:r>
              <a:rPr sz="2000" dirty="0">
                <a:latin typeface="Segoe UI"/>
                <a:cs typeface="Segoe UI"/>
              </a:rPr>
              <a:t>receiving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fatal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doses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radiation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from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Therac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25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machine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after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a</a:t>
            </a:r>
            <a:r>
              <a:rPr sz="2000" b="1" spc="-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software</a:t>
            </a:r>
            <a:r>
              <a:rPr sz="2000" b="1" spc="-9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Segoe UI"/>
                <a:cs typeface="Segoe UI"/>
              </a:rPr>
              <a:t>problem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caused</a:t>
            </a:r>
            <a:r>
              <a:rPr sz="2000" b="1" spc="-5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the</a:t>
            </a:r>
            <a:r>
              <a:rPr sz="2000" b="1" spc="-6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machine</a:t>
            </a:r>
            <a:r>
              <a:rPr sz="2000" b="1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to</a:t>
            </a:r>
            <a:r>
              <a:rPr sz="2000" b="1" spc="-6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ignore</a:t>
            </a:r>
            <a:r>
              <a:rPr sz="2000" b="1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calibration</a:t>
            </a:r>
            <a:r>
              <a:rPr sz="2000" b="1" spc="-8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Segoe UI"/>
                <a:cs typeface="Segoe UI"/>
              </a:rPr>
              <a:t>data.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D69AE"/>
              </a:buClr>
              <a:buFont typeface="Wingdings"/>
              <a:buChar char=""/>
            </a:pPr>
            <a:endParaRPr sz="33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Segoe UI"/>
                <a:cs typeface="Segoe UI"/>
              </a:rPr>
              <a:t>In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one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biggest</a:t>
            </a:r>
            <a:r>
              <a:rPr sz="2000" b="1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software</a:t>
            </a:r>
            <a:r>
              <a:rPr sz="2000" b="1" spc="-5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errors</a:t>
            </a:r>
            <a:r>
              <a:rPr sz="2000" b="1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banking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history,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Chemical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Bank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mistakenly</a:t>
            </a:r>
            <a:endParaRPr sz="2000">
              <a:latin typeface="Segoe UI"/>
              <a:cs typeface="Segoe UI"/>
            </a:endParaRPr>
          </a:p>
          <a:p>
            <a:pPr marL="241300">
              <a:lnSpc>
                <a:spcPct val="100000"/>
              </a:lnSpc>
            </a:pPr>
            <a:r>
              <a:rPr sz="2000" b="1" dirty="0">
                <a:latin typeface="Segoe UI"/>
                <a:cs typeface="Segoe UI"/>
              </a:rPr>
              <a:t>deducted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about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$15</a:t>
            </a:r>
            <a:r>
              <a:rPr sz="2000" b="1" spc="-7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million</a:t>
            </a:r>
            <a:r>
              <a:rPr sz="2000" b="1" spc="-12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from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more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than</a:t>
            </a:r>
            <a:r>
              <a:rPr sz="2000" b="1" spc="-8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100,000</a:t>
            </a:r>
            <a:r>
              <a:rPr sz="2000" b="1" spc="-7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customer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accounts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Segoe UI"/>
              <a:cs typeface="Segoe UI"/>
            </a:endParaRPr>
          </a:p>
          <a:p>
            <a:pPr marL="241300" marR="5080" indent="-228600">
              <a:lnSpc>
                <a:spcPct val="100000"/>
              </a:lnSpc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A</a:t>
            </a:r>
            <a:r>
              <a:rPr sz="2000" b="1" spc="-7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quality</a:t>
            </a:r>
            <a:r>
              <a:rPr sz="2000" b="1" spc="-8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problem</a:t>
            </a:r>
            <a:r>
              <a:rPr sz="2000" b="1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Ecommerce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system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on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production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system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automatically </a:t>
            </a:r>
            <a:r>
              <a:rPr sz="2000" dirty="0">
                <a:latin typeface="Segoe UI"/>
                <a:cs typeface="Segoe UI"/>
              </a:rPr>
              <a:t>sends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mail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10,000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users </a:t>
            </a:r>
            <a:r>
              <a:rPr sz="2000" b="1" dirty="0">
                <a:latin typeface="Segoe UI"/>
                <a:cs typeface="Segoe UI"/>
              </a:rPr>
              <a:t>that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impact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to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business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of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the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customer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FPT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Software.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D69AE"/>
              </a:buClr>
              <a:buFont typeface="Wingdings"/>
              <a:buChar char=""/>
            </a:pPr>
            <a:endParaRPr sz="33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saves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Life,</a:t>
            </a:r>
            <a:r>
              <a:rPr sz="2000" b="1" spc="-7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Money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b="1" spc="-20" dirty="0">
                <a:latin typeface="Segoe UI"/>
                <a:cs typeface="Segoe UI"/>
              </a:rPr>
              <a:t>Fame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5" dirty="0"/>
              <a:t> </a:t>
            </a:r>
            <a:r>
              <a:rPr dirty="0"/>
              <a:t>importance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10" dirty="0"/>
              <a:t>Quality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Consequences</a:t>
            </a:r>
            <a:r>
              <a:rPr spc="-100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dirty="0"/>
              <a:t>Poor</a:t>
            </a:r>
            <a:r>
              <a:rPr spc="-65" dirty="0"/>
              <a:t> </a:t>
            </a:r>
            <a:r>
              <a:rPr spc="-10" dirty="0"/>
              <a:t>Quality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60450" y="1389633"/>
            <a:ext cx="5041900" cy="2298700"/>
            <a:chOff x="1060450" y="1389633"/>
            <a:chExt cx="5041900" cy="2298700"/>
          </a:xfrm>
        </p:grpSpPr>
        <p:sp>
          <p:nvSpPr>
            <p:cNvPr id="4" name="object 4"/>
            <p:cNvSpPr/>
            <p:nvPr/>
          </p:nvSpPr>
          <p:spPr>
            <a:xfrm>
              <a:off x="1066800" y="1395983"/>
              <a:ext cx="5029200" cy="2286000"/>
            </a:xfrm>
            <a:custGeom>
              <a:avLst/>
              <a:gdLst/>
              <a:ahLst/>
              <a:cxnLst/>
              <a:rect l="l" t="t" r="r" b="b"/>
              <a:pathLst>
                <a:path w="5029200" h="2286000">
                  <a:moveTo>
                    <a:pt x="50292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5029200" y="228600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FD9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6800" y="1395983"/>
              <a:ext cx="5029200" cy="2286000"/>
            </a:xfrm>
            <a:custGeom>
              <a:avLst/>
              <a:gdLst/>
              <a:ahLst/>
              <a:cxnLst/>
              <a:rect l="l" t="t" r="r" b="b"/>
              <a:pathLst>
                <a:path w="5029200" h="2286000">
                  <a:moveTo>
                    <a:pt x="0" y="2286000"/>
                  </a:moveTo>
                  <a:lnTo>
                    <a:pt x="5029200" y="2286000"/>
                  </a:lnTo>
                  <a:lnTo>
                    <a:pt x="5029200" y="0"/>
                  </a:lnTo>
                  <a:lnTo>
                    <a:pt x="0" y="0"/>
                  </a:lnTo>
                  <a:lnTo>
                    <a:pt x="0" y="228600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86280" y="1560014"/>
            <a:ext cx="4190365" cy="85598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35"/>
              </a:spcBef>
            </a:pP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Lost</a:t>
            </a:r>
            <a:r>
              <a:rPr sz="20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Business</a:t>
            </a:r>
            <a:endParaRPr sz="20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Customer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stop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using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products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r>
              <a:rPr sz="18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89650" y="1389633"/>
            <a:ext cx="5041900" cy="2298700"/>
            <a:chOff x="6089650" y="1389633"/>
            <a:chExt cx="5041900" cy="2298700"/>
          </a:xfrm>
        </p:grpSpPr>
        <p:sp>
          <p:nvSpPr>
            <p:cNvPr id="8" name="object 8"/>
            <p:cNvSpPr/>
            <p:nvPr/>
          </p:nvSpPr>
          <p:spPr>
            <a:xfrm>
              <a:off x="6096000" y="1395983"/>
              <a:ext cx="5029200" cy="2286000"/>
            </a:xfrm>
            <a:custGeom>
              <a:avLst/>
              <a:gdLst/>
              <a:ahLst/>
              <a:cxnLst/>
              <a:rect l="l" t="t" r="r" b="b"/>
              <a:pathLst>
                <a:path w="5029200" h="2286000">
                  <a:moveTo>
                    <a:pt x="50292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5029200" y="228600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62D2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0" y="1395983"/>
              <a:ext cx="5029200" cy="2286000"/>
            </a:xfrm>
            <a:custGeom>
              <a:avLst/>
              <a:gdLst/>
              <a:ahLst/>
              <a:cxnLst/>
              <a:rect l="l" t="t" r="r" b="b"/>
              <a:pathLst>
                <a:path w="5029200" h="2286000">
                  <a:moveTo>
                    <a:pt x="0" y="2286000"/>
                  </a:moveTo>
                  <a:lnTo>
                    <a:pt x="5029200" y="2286000"/>
                  </a:lnTo>
                  <a:lnTo>
                    <a:pt x="5029200" y="0"/>
                  </a:lnTo>
                  <a:lnTo>
                    <a:pt x="0" y="0"/>
                  </a:lnTo>
                  <a:lnTo>
                    <a:pt x="0" y="228600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86855" y="1611640"/>
            <a:ext cx="4047490" cy="112903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45"/>
              </a:spcBef>
            </a:pP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Liability</a:t>
            </a:r>
            <a:endParaRPr sz="2000">
              <a:latin typeface="Segoe UI"/>
              <a:cs typeface="Segoe UI"/>
            </a:endParaRPr>
          </a:p>
          <a:p>
            <a:pPr algn="ctr">
              <a:lnSpc>
                <a:spcPts val="2150"/>
              </a:lnSpc>
              <a:spcBef>
                <a:spcPts val="944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Damages</a:t>
            </a:r>
            <a:r>
              <a:rPr sz="18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injuries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resulting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poor</a:t>
            </a:r>
            <a:endParaRPr sz="1800">
              <a:latin typeface="Segoe UI"/>
              <a:cs typeface="Segoe UI"/>
            </a:endParaRPr>
          </a:p>
          <a:p>
            <a:pPr marL="6350" algn="ctr">
              <a:lnSpc>
                <a:spcPts val="2150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quality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60450" y="3675634"/>
            <a:ext cx="5041900" cy="2298700"/>
            <a:chOff x="1060450" y="3675634"/>
            <a:chExt cx="5041900" cy="2298700"/>
          </a:xfrm>
        </p:grpSpPr>
        <p:sp>
          <p:nvSpPr>
            <p:cNvPr id="12" name="object 12"/>
            <p:cNvSpPr/>
            <p:nvPr/>
          </p:nvSpPr>
          <p:spPr>
            <a:xfrm>
              <a:off x="1066800" y="3681984"/>
              <a:ext cx="5029200" cy="2286000"/>
            </a:xfrm>
            <a:custGeom>
              <a:avLst/>
              <a:gdLst/>
              <a:ahLst/>
              <a:cxnLst/>
              <a:rect l="l" t="t" r="r" b="b"/>
              <a:pathLst>
                <a:path w="5029200" h="2286000">
                  <a:moveTo>
                    <a:pt x="50292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5029200" y="228600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8A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6800" y="3681984"/>
              <a:ext cx="5029200" cy="2286000"/>
            </a:xfrm>
            <a:custGeom>
              <a:avLst/>
              <a:gdLst/>
              <a:ahLst/>
              <a:cxnLst/>
              <a:rect l="l" t="t" r="r" b="b"/>
              <a:pathLst>
                <a:path w="5029200" h="2286000">
                  <a:moveTo>
                    <a:pt x="0" y="2286000"/>
                  </a:moveTo>
                  <a:lnTo>
                    <a:pt x="5029200" y="2286000"/>
                  </a:lnTo>
                  <a:lnTo>
                    <a:pt x="5029200" y="0"/>
                  </a:lnTo>
                  <a:lnTo>
                    <a:pt x="0" y="0"/>
                  </a:lnTo>
                  <a:lnTo>
                    <a:pt x="0" y="228600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40561" y="4680228"/>
            <a:ext cx="4282440" cy="113220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Low</a:t>
            </a:r>
            <a:r>
              <a:rPr sz="20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Productivity</a:t>
            </a:r>
            <a:endParaRPr sz="20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More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rework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scrap.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An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increase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input</a:t>
            </a:r>
            <a:endParaRPr sz="1800">
              <a:latin typeface="Segoe UI"/>
              <a:cs typeface="Segoe UI"/>
            </a:endParaRPr>
          </a:p>
          <a:p>
            <a:pPr marL="571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does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not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increase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output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89650" y="3675634"/>
            <a:ext cx="5041900" cy="2298700"/>
            <a:chOff x="6089650" y="3675634"/>
            <a:chExt cx="5041900" cy="2298700"/>
          </a:xfrm>
        </p:grpSpPr>
        <p:sp>
          <p:nvSpPr>
            <p:cNvPr id="16" name="object 16"/>
            <p:cNvSpPr/>
            <p:nvPr/>
          </p:nvSpPr>
          <p:spPr>
            <a:xfrm>
              <a:off x="6096000" y="3681984"/>
              <a:ext cx="5029200" cy="2286000"/>
            </a:xfrm>
            <a:custGeom>
              <a:avLst/>
              <a:gdLst/>
              <a:ahLst/>
              <a:cxnLst/>
              <a:rect l="l" t="t" r="r" b="b"/>
              <a:pathLst>
                <a:path w="5029200" h="2286000">
                  <a:moveTo>
                    <a:pt x="50292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5029200" y="228600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94E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6000" y="3681984"/>
              <a:ext cx="5029200" cy="2286000"/>
            </a:xfrm>
            <a:custGeom>
              <a:avLst/>
              <a:gdLst/>
              <a:ahLst/>
              <a:cxnLst/>
              <a:rect l="l" t="t" r="r" b="b"/>
              <a:pathLst>
                <a:path w="5029200" h="2286000">
                  <a:moveTo>
                    <a:pt x="0" y="2286000"/>
                  </a:moveTo>
                  <a:lnTo>
                    <a:pt x="5029200" y="2286000"/>
                  </a:lnTo>
                  <a:lnTo>
                    <a:pt x="5029200" y="0"/>
                  </a:lnTo>
                  <a:lnTo>
                    <a:pt x="0" y="0"/>
                  </a:lnTo>
                  <a:lnTo>
                    <a:pt x="0" y="228600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01510" y="4680228"/>
            <a:ext cx="4218940" cy="113220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140"/>
              </a:spcBef>
            </a:pP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High</a:t>
            </a:r>
            <a:r>
              <a:rPr sz="20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Costs</a:t>
            </a:r>
            <a:endParaRPr sz="20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Such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failure</a:t>
            </a:r>
            <a:r>
              <a:rPr sz="18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costs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incurred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defective</a:t>
            </a:r>
            <a:endParaRPr sz="1800">
              <a:latin typeface="Segoe UI"/>
              <a:cs typeface="Segoe UI"/>
            </a:endParaRPr>
          </a:p>
          <a:p>
            <a:pPr marL="127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parts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products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faulty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581144" y="3105911"/>
            <a:ext cx="3030220" cy="1155700"/>
            <a:chOff x="4581144" y="3105911"/>
            <a:chExt cx="3030220" cy="1155700"/>
          </a:xfrm>
        </p:grpSpPr>
        <p:sp>
          <p:nvSpPr>
            <p:cNvPr id="20" name="object 20"/>
            <p:cNvSpPr/>
            <p:nvPr/>
          </p:nvSpPr>
          <p:spPr>
            <a:xfrm>
              <a:off x="4587240" y="3112007"/>
              <a:ext cx="3017520" cy="1143000"/>
            </a:xfrm>
            <a:custGeom>
              <a:avLst/>
              <a:gdLst/>
              <a:ahLst/>
              <a:cxnLst/>
              <a:rect l="l" t="t" r="r" b="b"/>
              <a:pathLst>
                <a:path w="3017520" h="1143000">
                  <a:moveTo>
                    <a:pt x="2827019" y="0"/>
                  </a:moveTo>
                  <a:lnTo>
                    <a:pt x="190500" y="0"/>
                  </a:ln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0" y="952499"/>
                  </a:lnTo>
                  <a:lnTo>
                    <a:pt x="5034" y="996162"/>
                  </a:lnTo>
                  <a:lnTo>
                    <a:pt x="19372" y="1036253"/>
                  </a:lnTo>
                  <a:lnTo>
                    <a:pt x="41867" y="1071625"/>
                  </a:lnTo>
                  <a:lnTo>
                    <a:pt x="71374" y="1101132"/>
                  </a:lnTo>
                  <a:lnTo>
                    <a:pt x="106746" y="1123627"/>
                  </a:lnTo>
                  <a:lnTo>
                    <a:pt x="146837" y="1137965"/>
                  </a:lnTo>
                  <a:lnTo>
                    <a:pt x="190500" y="1142999"/>
                  </a:lnTo>
                  <a:lnTo>
                    <a:pt x="2827019" y="1142999"/>
                  </a:lnTo>
                  <a:lnTo>
                    <a:pt x="2870682" y="1137965"/>
                  </a:lnTo>
                  <a:lnTo>
                    <a:pt x="2910773" y="1123627"/>
                  </a:lnTo>
                  <a:lnTo>
                    <a:pt x="2946145" y="1101132"/>
                  </a:lnTo>
                  <a:lnTo>
                    <a:pt x="2975652" y="1071625"/>
                  </a:lnTo>
                  <a:lnTo>
                    <a:pt x="2998147" y="1036253"/>
                  </a:lnTo>
                  <a:lnTo>
                    <a:pt x="3012485" y="996162"/>
                  </a:lnTo>
                  <a:lnTo>
                    <a:pt x="3017519" y="952499"/>
                  </a:lnTo>
                  <a:lnTo>
                    <a:pt x="3017519" y="190500"/>
                  </a:lnTo>
                  <a:lnTo>
                    <a:pt x="3012485" y="146837"/>
                  </a:lnTo>
                  <a:lnTo>
                    <a:pt x="2998147" y="106746"/>
                  </a:lnTo>
                  <a:lnTo>
                    <a:pt x="2975652" y="71374"/>
                  </a:lnTo>
                  <a:lnTo>
                    <a:pt x="2946145" y="41867"/>
                  </a:lnTo>
                  <a:lnTo>
                    <a:pt x="2910773" y="19372"/>
                  </a:lnTo>
                  <a:lnTo>
                    <a:pt x="2870682" y="5034"/>
                  </a:lnTo>
                  <a:lnTo>
                    <a:pt x="2827019" y="0"/>
                  </a:lnTo>
                  <a:close/>
                </a:path>
              </a:pathLst>
            </a:custGeom>
            <a:solidFill>
              <a:srgbClr val="FFDD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87240" y="3112007"/>
              <a:ext cx="3017520" cy="1143000"/>
            </a:xfrm>
            <a:custGeom>
              <a:avLst/>
              <a:gdLst/>
              <a:ahLst/>
              <a:cxnLst/>
              <a:rect l="l" t="t" r="r" b="b"/>
              <a:pathLst>
                <a:path w="3017520" h="1143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827019" y="0"/>
                  </a:lnTo>
                  <a:lnTo>
                    <a:pt x="2870682" y="5034"/>
                  </a:lnTo>
                  <a:lnTo>
                    <a:pt x="2910773" y="19372"/>
                  </a:lnTo>
                  <a:lnTo>
                    <a:pt x="2946145" y="41867"/>
                  </a:lnTo>
                  <a:lnTo>
                    <a:pt x="2975652" y="71374"/>
                  </a:lnTo>
                  <a:lnTo>
                    <a:pt x="2998147" y="106746"/>
                  </a:lnTo>
                  <a:lnTo>
                    <a:pt x="3012485" y="146837"/>
                  </a:lnTo>
                  <a:lnTo>
                    <a:pt x="3017519" y="190500"/>
                  </a:lnTo>
                  <a:lnTo>
                    <a:pt x="3017519" y="952499"/>
                  </a:lnTo>
                  <a:lnTo>
                    <a:pt x="3012485" y="996162"/>
                  </a:lnTo>
                  <a:lnTo>
                    <a:pt x="2998147" y="1036253"/>
                  </a:lnTo>
                  <a:lnTo>
                    <a:pt x="2975652" y="1071625"/>
                  </a:lnTo>
                  <a:lnTo>
                    <a:pt x="2946145" y="1101132"/>
                  </a:lnTo>
                  <a:lnTo>
                    <a:pt x="2910773" y="1123627"/>
                  </a:lnTo>
                  <a:lnTo>
                    <a:pt x="2870682" y="1137965"/>
                  </a:lnTo>
                  <a:lnTo>
                    <a:pt x="2827019" y="1142999"/>
                  </a:lnTo>
                  <a:lnTo>
                    <a:pt x="190500" y="1142999"/>
                  </a:lnTo>
                  <a:lnTo>
                    <a:pt x="146837" y="1137965"/>
                  </a:lnTo>
                  <a:lnTo>
                    <a:pt x="106746" y="1123627"/>
                  </a:lnTo>
                  <a:lnTo>
                    <a:pt x="71374" y="1101132"/>
                  </a:lnTo>
                  <a:lnTo>
                    <a:pt x="41867" y="1071625"/>
                  </a:lnTo>
                  <a:lnTo>
                    <a:pt x="19372" y="1036253"/>
                  </a:lnTo>
                  <a:lnTo>
                    <a:pt x="5034" y="996162"/>
                  </a:lnTo>
                  <a:lnTo>
                    <a:pt x="0" y="952499"/>
                  </a:lnTo>
                  <a:lnTo>
                    <a:pt x="0" y="19050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36946" y="3437890"/>
            <a:ext cx="21177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FF0000"/>
                </a:solidFill>
                <a:latin typeface="Segoe UI"/>
                <a:cs typeface="Segoe UI"/>
              </a:rPr>
              <a:t>Poor</a:t>
            </a:r>
            <a:r>
              <a:rPr sz="2800" b="1" spc="-1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Segoe UI"/>
                <a:cs typeface="Segoe UI"/>
              </a:rPr>
              <a:t>Quality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Quality</a:t>
            </a:r>
            <a:r>
              <a:rPr spc="-40" dirty="0"/>
              <a:t> </a:t>
            </a:r>
            <a:r>
              <a:rPr dirty="0"/>
              <a:t>vs</a:t>
            </a:r>
            <a:r>
              <a:rPr spc="-20" dirty="0"/>
              <a:t> Grade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255902"/>
            <a:ext cx="10293350" cy="150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Quality: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measure of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how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product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conforms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requirement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/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expected</a:t>
            </a:r>
            <a:endParaRPr sz="2000">
              <a:latin typeface="Segoe UI"/>
              <a:cs typeface="Segoe UI"/>
            </a:endParaRPr>
          </a:p>
          <a:p>
            <a:pPr marL="24130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use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level.</a:t>
            </a:r>
            <a:endParaRPr sz="2000">
              <a:latin typeface="Segoe UI"/>
              <a:cs typeface="Segoe UI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241300" algn="l"/>
              </a:tabLst>
            </a:pPr>
            <a:r>
              <a:rPr sz="2000" b="1" dirty="0">
                <a:latin typeface="Segoe UI"/>
                <a:cs typeface="Segoe UI"/>
              </a:rPr>
              <a:t>Grade: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measure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which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level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product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expected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perform.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solidFill>
                  <a:srgbClr val="0D69AE"/>
                </a:solidFill>
                <a:latin typeface="Segoe UI"/>
                <a:cs typeface="Segoe UI"/>
              </a:rPr>
              <a:t>»</a:t>
            </a:r>
            <a:r>
              <a:rPr sz="2400" spc="-1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Low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quality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is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always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problem;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low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grade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may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not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spc="-25" dirty="0">
                <a:latin typeface="Segoe UI"/>
                <a:cs typeface="Segoe UI"/>
              </a:rPr>
              <a:t>be.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8144" y="3151632"/>
            <a:ext cx="1554479" cy="29291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5743" y="2712720"/>
            <a:ext cx="1658111" cy="380695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25" dirty="0"/>
              <a:t> </a:t>
            </a:r>
            <a:r>
              <a:rPr dirty="0"/>
              <a:t>Quality</a:t>
            </a:r>
            <a:r>
              <a:rPr spc="-25" dirty="0"/>
              <a:t> </a:t>
            </a:r>
            <a:r>
              <a:rPr spc="-10" dirty="0"/>
              <a:t>Management?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9698" y="1463008"/>
            <a:ext cx="671195" cy="1143635"/>
            <a:chOff x="999698" y="1463008"/>
            <a:chExt cx="671195" cy="1143635"/>
          </a:xfrm>
        </p:grpSpPr>
        <p:sp>
          <p:nvSpPr>
            <p:cNvPr id="4" name="object 4"/>
            <p:cNvSpPr/>
            <p:nvPr/>
          </p:nvSpPr>
          <p:spPr>
            <a:xfrm>
              <a:off x="999698" y="1463008"/>
              <a:ext cx="671195" cy="1143635"/>
            </a:xfrm>
            <a:custGeom>
              <a:avLst/>
              <a:gdLst/>
              <a:ahLst/>
              <a:cxnLst/>
              <a:rect l="l" t="t" r="r" b="b"/>
              <a:pathLst>
                <a:path w="671194" h="1143635">
                  <a:moveTo>
                    <a:pt x="571545" y="0"/>
                  </a:moveTo>
                  <a:lnTo>
                    <a:pt x="521820" y="2166"/>
                  </a:lnTo>
                  <a:lnTo>
                    <a:pt x="472358" y="8667"/>
                  </a:lnTo>
                  <a:lnTo>
                    <a:pt x="426520" y="18680"/>
                  </a:lnTo>
                  <a:lnTo>
                    <a:pt x="382351" y="32146"/>
                  </a:lnTo>
                  <a:lnTo>
                    <a:pt x="339971" y="48894"/>
                  </a:lnTo>
                  <a:lnTo>
                    <a:pt x="299499" y="68755"/>
                  </a:lnTo>
                  <a:lnTo>
                    <a:pt x="261054" y="91557"/>
                  </a:lnTo>
                  <a:lnTo>
                    <a:pt x="224755" y="117130"/>
                  </a:lnTo>
                  <a:lnTo>
                    <a:pt x="190722" y="145304"/>
                  </a:lnTo>
                  <a:lnTo>
                    <a:pt x="159073" y="175909"/>
                  </a:lnTo>
                  <a:lnTo>
                    <a:pt x="129929" y="208774"/>
                  </a:lnTo>
                  <a:lnTo>
                    <a:pt x="103408" y="243728"/>
                  </a:lnTo>
                  <a:lnTo>
                    <a:pt x="79630" y="280602"/>
                  </a:lnTo>
                  <a:lnTo>
                    <a:pt x="58714" y="319225"/>
                  </a:lnTo>
                  <a:lnTo>
                    <a:pt x="40779" y="359426"/>
                  </a:lnTo>
                  <a:lnTo>
                    <a:pt x="25945" y="401035"/>
                  </a:lnTo>
                  <a:lnTo>
                    <a:pt x="14331" y="443882"/>
                  </a:lnTo>
                  <a:lnTo>
                    <a:pt x="6055" y="487797"/>
                  </a:lnTo>
                  <a:lnTo>
                    <a:pt x="1239" y="532608"/>
                  </a:lnTo>
                  <a:lnTo>
                    <a:pt x="0" y="578145"/>
                  </a:lnTo>
                  <a:lnTo>
                    <a:pt x="2457" y="624239"/>
                  </a:lnTo>
                  <a:lnTo>
                    <a:pt x="8731" y="670718"/>
                  </a:lnTo>
                  <a:lnTo>
                    <a:pt x="18735" y="716557"/>
                  </a:lnTo>
                  <a:lnTo>
                    <a:pt x="32193" y="760727"/>
                  </a:lnTo>
                  <a:lnTo>
                    <a:pt x="48935" y="803107"/>
                  </a:lnTo>
                  <a:lnTo>
                    <a:pt x="68789" y="843579"/>
                  </a:lnTo>
                  <a:lnTo>
                    <a:pt x="91586" y="882024"/>
                  </a:lnTo>
                  <a:lnTo>
                    <a:pt x="117155" y="918323"/>
                  </a:lnTo>
                  <a:lnTo>
                    <a:pt x="145326" y="952356"/>
                  </a:lnTo>
                  <a:lnTo>
                    <a:pt x="175928" y="984004"/>
                  </a:lnTo>
                  <a:lnTo>
                    <a:pt x="208790" y="1013148"/>
                  </a:lnTo>
                  <a:lnTo>
                    <a:pt x="243743" y="1039669"/>
                  </a:lnTo>
                  <a:lnTo>
                    <a:pt x="280616" y="1063448"/>
                  </a:lnTo>
                  <a:lnTo>
                    <a:pt x="319238" y="1084365"/>
                  </a:lnTo>
                  <a:lnTo>
                    <a:pt x="359439" y="1102302"/>
                  </a:lnTo>
                  <a:lnTo>
                    <a:pt x="401048" y="1117139"/>
                  </a:lnTo>
                  <a:lnTo>
                    <a:pt x="443895" y="1128758"/>
                  </a:lnTo>
                  <a:lnTo>
                    <a:pt x="487809" y="1137038"/>
                  </a:lnTo>
                  <a:lnTo>
                    <a:pt x="532621" y="1141861"/>
                  </a:lnTo>
                  <a:lnTo>
                    <a:pt x="578158" y="1143108"/>
                  </a:lnTo>
                  <a:lnTo>
                    <a:pt x="624252" y="1140659"/>
                  </a:lnTo>
                  <a:lnTo>
                    <a:pt x="670732" y="1134395"/>
                  </a:lnTo>
                  <a:lnTo>
                    <a:pt x="670732" y="8667"/>
                  </a:lnTo>
                  <a:lnTo>
                    <a:pt x="621269" y="2166"/>
                  </a:lnTo>
                  <a:lnTo>
                    <a:pt x="571545" y="0"/>
                  </a:lnTo>
                  <a:close/>
                </a:path>
              </a:pathLst>
            </a:custGeom>
            <a:solidFill>
              <a:srgbClr val="CCD3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76820" y="1578864"/>
              <a:ext cx="396240" cy="457200"/>
            </a:xfrm>
            <a:custGeom>
              <a:avLst/>
              <a:gdLst/>
              <a:ahLst/>
              <a:cxnLst/>
              <a:rect l="l" t="t" r="r" b="b"/>
              <a:pathLst>
                <a:path w="396240" h="457200">
                  <a:moveTo>
                    <a:pt x="395947" y="0"/>
                  </a:moveTo>
                  <a:lnTo>
                    <a:pt x="347379" y="2580"/>
                  </a:lnTo>
                  <a:lnTo>
                    <a:pt x="299894" y="10192"/>
                  </a:lnTo>
                  <a:lnTo>
                    <a:pt x="253834" y="22638"/>
                  </a:lnTo>
                  <a:lnTo>
                    <a:pt x="209541" y="39721"/>
                  </a:lnTo>
                  <a:lnTo>
                    <a:pt x="167355" y="61245"/>
                  </a:lnTo>
                  <a:lnTo>
                    <a:pt x="127619" y="87014"/>
                  </a:lnTo>
                  <a:lnTo>
                    <a:pt x="90674" y="116830"/>
                  </a:lnTo>
                  <a:lnTo>
                    <a:pt x="56862" y="150498"/>
                  </a:lnTo>
                  <a:lnTo>
                    <a:pt x="26523" y="187820"/>
                  </a:lnTo>
                  <a:lnTo>
                    <a:pt x="0" y="228600"/>
                  </a:lnTo>
                  <a:lnTo>
                    <a:pt x="395947" y="457200"/>
                  </a:lnTo>
                  <a:lnTo>
                    <a:pt x="395947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6820" y="1578864"/>
              <a:ext cx="396240" cy="457200"/>
            </a:xfrm>
            <a:custGeom>
              <a:avLst/>
              <a:gdLst/>
              <a:ahLst/>
              <a:cxnLst/>
              <a:rect l="l" t="t" r="r" b="b"/>
              <a:pathLst>
                <a:path w="396240" h="457200">
                  <a:moveTo>
                    <a:pt x="0" y="228600"/>
                  </a:moveTo>
                  <a:lnTo>
                    <a:pt x="26523" y="187820"/>
                  </a:lnTo>
                  <a:lnTo>
                    <a:pt x="56862" y="150498"/>
                  </a:lnTo>
                  <a:lnTo>
                    <a:pt x="90674" y="116830"/>
                  </a:lnTo>
                  <a:lnTo>
                    <a:pt x="127619" y="87014"/>
                  </a:lnTo>
                  <a:lnTo>
                    <a:pt x="167355" y="61245"/>
                  </a:lnTo>
                  <a:lnTo>
                    <a:pt x="209541" y="39721"/>
                  </a:lnTo>
                  <a:lnTo>
                    <a:pt x="253834" y="22638"/>
                  </a:lnTo>
                  <a:lnTo>
                    <a:pt x="299894" y="10192"/>
                  </a:lnTo>
                  <a:lnTo>
                    <a:pt x="347379" y="2580"/>
                  </a:lnTo>
                  <a:lnTo>
                    <a:pt x="395947" y="0"/>
                  </a:lnTo>
                  <a:lnTo>
                    <a:pt x="395947" y="457200"/>
                  </a:lnTo>
                  <a:lnTo>
                    <a:pt x="0" y="228600"/>
                  </a:lnTo>
                  <a:close/>
                </a:path>
              </a:pathLst>
            </a:custGeom>
            <a:ln w="12191">
              <a:solidFill>
                <a:srgbClr val="0D69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37289" y="2710222"/>
            <a:ext cx="362585" cy="1475105"/>
          </a:xfrm>
          <a:prstGeom prst="rect">
            <a:avLst/>
          </a:prstGeom>
        </p:spPr>
        <p:txBody>
          <a:bodyPr vert="vert270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000" b="1" dirty="0">
                <a:solidFill>
                  <a:srgbClr val="083A61"/>
                </a:solidFill>
                <a:latin typeface="Segoe UI"/>
                <a:cs typeface="Segoe UI"/>
              </a:rPr>
              <a:t>Plan</a:t>
            </a:r>
            <a:r>
              <a:rPr sz="2000" b="1" spc="-50" dirty="0">
                <a:solidFill>
                  <a:srgbClr val="083A6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083A61"/>
                </a:solidFill>
                <a:latin typeface="Segoe UI"/>
                <a:cs typeface="Segoe UI"/>
              </a:rPr>
              <a:t>Quality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8414" y="1820366"/>
            <a:ext cx="21678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42742"/>
                </a:solidFill>
                <a:latin typeface="Segoe UI"/>
                <a:cs typeface="Segoe UI"/>
              </a:rPr>
              <a:t>Do</a:t>
            </a:r>
            <a:r>
              <a:rPr sz="1800" b="1" spc="-20" dirty="0">
                <a:solidFill>
                  <a:srgbClr val="042742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42742"/>
                </a:solidFill>
                <a:latin typeface="Segoe UI"/>
                <a:cs typeface="Segoe UI"/>
              </a:rPr>
              <a:t>the</a:t>
            </a:r>
            <a:r>
              <a:rPr sz="1800" b="1" spc="-25" dirty="0">
                <a:solidFill>
                  <a:srgbClr val="042742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42742"/>
                </a:solidFill>
                <a:latin typeface="Segoe UI"/>
                <a:cs typeface="Segoe UI"/>
              </a:rPr>
              <a:t>Right</a:t>
            </a:r>
            <a:r>
              <a:rPr sz="1800" b="1" spc="-5" dirty="0">
                <a:solidFill>
                  <a:srgbClr val="042742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042742"/>
                </a:solidFill>
                <a:latin typeface="Segoe UI"/>
                <a:cs typeface="Segoe UI"/>
              </a:rPr>
              <a:t>Things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8414" y="2961259"/>
            <a:ext cx="221107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z="1800" i="1" dirty="0">
                <a:latin typeface="Segoe UI"/>
                <a:cs typeface="Segoe UI"/>
              </a:rPr>
              <a:t>Focus</a:t>
            </a:r>
            <a:r>
              <a:rPr sz="1800" i="1" spc="-1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on</a:t>
            </a:r>
            <a:r>
              <a:rPr sz="1800" i="1" spc="-5" dirty="0">
                <a:latin typeface="Segoe UI"/>
                <a:cs typeface="Segoe UI"/>
              </a:rPr>
              <a:t> </a:t>
            </a:r>
            <a:r>
              <a:rPr sz="1800" i="1" spc="-10" dirty="0">
                <a:latin typeface="Segoe UI"/>
                <a:cs typeface="Segoe UI"/>
              </a:rPr>
              <a:t>setting </a:t>
            </a:r>
            <a:r>
              <a:rPr sz="1800" i="1" dirty="0">
                <a:latin typeface="Segoe UI"/>
                <a:cs typeface="Segoe UI"/>
              </a:rPr>
              <a:t>Quality</a:t>
            </a:r>
            <a:r>
              <a:rPr sz="1800" i="1" spc="-4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objectives</a:t>
            </a:r>
            <a:r>
              <a:rPr sz="1800" i="1" spc="-30" dirty="0">
                <a:latin typeface="Segoe UI"/>
                <a:cs typeface="Segoe UI"/>
              </a:rPr>
              <a:t> </a:t>
            </a:r>
            <a:r>
              <a:rPr sz="1800" i="1" spc="-25" dirty="0">
                <a:latin typeface="Segoe UI"/>
                <a:cs typeface="Segoe UI"/>
              </a:rPr>
              <a:t>and </a:t>
            </a:r>
            <a:r>
              <a:rPr sz="1800" i="1" dirty="0">
                <a:latin typeface="Segoe UI"/>
                <a:cs typeface="Segoe UI"/>
              </a:rPr>
              <a:t>necessary</a:t>
            </a:r>
            <a:r>
              <a:rPr sz="1800" i="1" spc="-30" dirty="0">
                <a:latin typeface="Segoe UI"/>
                <a:cs typeface="Segoe UI"/>
              </a:rPr>
              <a:t> </a:t>
            </a:r>
            <a:r>
              <a:rPr sz="1800" i="1" spc="-10" dirty="0">
                <a:latin typeface="Segoe UI"/>
                <a:cs typeface="Segoe UI"/>
              </a:rPr>
              <a:t>processes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53635" y="1463008"/>
            <a:ext cx="671195" cy="1143635"/>
            <a:chOff x="4553635" y="1463008"/>
            <a:chExt cx="671195" cy="1143635"/>
          </a:xfrm>
        </p:grpSpPr>
        <p:sp>
          <p:nvSpPr>
            <p:cNvPr id="11" name="object 11"/>
            <p:cNvSpPr/>
            <p:nvPr/>
          </p:nvSpPr>
          <p:spPr>
            <a:xfrm>
              <a:off x="4553635" y="1463008"/>
              <a:ext cx="671195" cy="1143635"/>
            </a:xfrm>
            <a:custGeom>
              <a:avLst/>
              <a:gdLst/>
              <a:ahLst/>
              <a:cxnLst/>
              <a:rect l="l" t="t" r="r" b="b"/>
              <a:pathLst>
                <a:path w="671195" h="1143635">
                  <a:moveTo>
                    <a:pt x="571576" y="0"/>
                  </a:moveTo>
                  <a:lnTo>
                    <a:pt x="521851" y="2166"/>
                  </a:lnTo>
                  <a:lnTo>
                    <a:pt x="472389" y="8667"/>
                  </a:lnTo>
                  <a:lnTo>
                    <a:pt x="426550" y="18680"/>
                  </a:lnTo>
                  <a:lnTo>
                    <a:pt x="382380" y="32146"/>
                  </a:lnTo>
                  <a:lnTo>
                    <a:pt x="340000" y="48894"/>
                  </a:lnTo>
                  <a:lnTo>
                    <a:pt x="299528" y="68755"/>
                  </a:lnTo>
                  <a:lnTo>
                    <a:pt x="261083" y="91557"/>
                  </a:lnTo>
                  <a:lnTo>
                    <a:pt x="224784" y="117130"/>
                  </a:lnTo>
                  <a:lnTo>
                    <a:pt x="190751" y="145304"/>
                  </a:lnTo>
                  <a:lnTo>
                    <a:pt x="159103" y="175909"/>
                  </a:lnTo>
                  <a:lnTo>
                    <a:pt x="129959" y="208774"/>
                  </a:lnTo>
                  <a:lnTo>
                    <a:pt x="103438" y="243728"/>
                  </a:lnTo>
                  <a:lnTo>
                    <a:pt x="79659" y="280602"/>
                  </a:lnTo>
                  <a:lnTo>
                    <a:pt x="58742" y="319225"/>
                  </a:lnTo>
                  <a:lnTo>
                    <a:pt x="40805" y="359426"/>
                  </a:lnTo>
                  <a:lnTo>
                    <a:pt x="25968" y="401035"/>
                  </a:lnTo>
                  <a:lnTo>
                    <a:pt x="14349" y="443882"/>
                  </a:lnTo>
                  <a:lnTo>
                    <a:pt x="6069" y="487797"/>
                  </a:lnTo>
                  <a:lnTo>
                    <a:pt x="1246" y="532608"/>
                  </a:lnTo>
                  <a:lnTo>
                    <a:pt x="0" y="578145"/>
                  </a:lnTo>
                  <a:lnTo>
                    <a:pt x="2448" y="624239"/>
                  </a:lnTo>
                  <a:lnTo>
                    <a:pt x="8712" y="670718"/>
                  </a:lnTo>
                  <a:lnTo>
                    <a:pt x="18725" y="716557"/>
                  </a:lnTo>
                  <a:lnTo>
                    <a:pt x="32190" y="760727"/>
                  </a:lnTo>
                  <a:lnTo>
                    <a:pt x="48939" y="803107"/>
                  </a:lnTo>
                  <a:lnTo>
                    <a:pt x="68799" y="843579"/>
                  </a:lnTo>
                  <a:lnTo>
                    <a:pt x="91601" y="882024"/>
                  </a:lnTo>
                  <a:lnTo>
                    <a:pt x="117175" y="918323"/>
                  </a:lnTo>
                  <a:lnTo>
                    <a:pt x="145349" y="952356"/>
                  </a:lnTo>
                  <a:lnTo>
                    <a:pt x="175954" y="984004"/>
                  </a:lnTo>
                  <a:lnTo>
                    <a:pt x="208818" y="1013148"/>
                  </a:lnTo>
                  <a:lnTo>
                    <a:pt x="243773" y="1039669"/>
                  </a:lnTo>
                  <a:lnTo>
                    <a:pt x="280647" y="1063448"/>
                  </a:lnTo>
                  <a:lnTo>
                    <a:pt x="319269" y="1084365"/>
                  </a:lnTo>
                  <a:lnTo>
                    <a:pt x="359471" y="1102302"/>
                  </a:lnTo>
                  <a:lnTo>
                    <a:pt x="401080" y="1117139"/>
                  </a:lnTo>
                  <a:lnTo>
                    <a:pt x="443927" y="1128758"/>
                  </a:lnTo>
                  <a:lnTo>
                    <a:pt x="487841" y="1137038"/>
                  </a:lnTo>
                  <a:lnTo>
                    <a:pt x="532652" y="1141861"/>
                  </a:lnTo>
                  <a:lnTo>
                    <a:pt x="578190" y="1143108"/>
                  </a:lnTo>
                  <a:lnTo>
                    <a:pt x="624284" y="1140659"/>
                  </a:lnTo>
                  <a:lnTo>
                    <a:pt x="670763" y="1134395"/>
                  </a:lnTo>
                  <a:lnTo>
                    <a:pt x="670763" y="8667"/>
                  </a:lnTo>
                  <a:lnTo>
                    <a:pt x="621300" y="2166"/>
                  </a:lnTo>
                  <a:lnTo>
                    <a:pt x="571576" y="0"/>
                  </a:lnTo>
                  <a:close/>
                </a:path>
              </a:pathLst>
            </a:custGeom>
            <a:solidFill>
              <a:srgbClr val="CCD3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66537" y="1578864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150" y="0"/>
                  </a:moveTo>
                  <a:lnTo>
                    <a:pt x="409223" y="2513"/>
                  </a:lnTo>
                  <a:lnTo>
                    <a:pt x="362015" y="9989"/>
                  </a:lnTo>
                  <a:lnTo>
                    <a:pt x="315911" y="22329"/>
                  </a:lnTo>
                  <a:lnTo>
                    <a:pt x="271295" y="39437"/>
                  </a:lnTo>
                  <a:lnTo>
                    <a:pt x="228550" y="61213"/>
                  </a:lnTo>
                  <a:lnTo>
                    <a:pt x="189243" y="86629"/>
                  </a:lnTo>
                  <a:lnTo>
                    <a:pt x="153390" y="115325"/>
                  </a:lnTo>
                  <a:lnTo>
                    <a:pt x="121075" y="146990"/>
                  </a:lnTo>
                  <a:lnTo>
                    <a:pt x="92382" y="181308"/>
                  </a:lnTo>
                  <a:lnTo>
                    <a:pt x="67394" y="217965"/>
                  </a:lnTo>
                  <a:lnTo>
                    <a:pt x="46196" y="256649"/>
                  </a:lnTo>
                  <a:lnTo>
                    <a:pt x="28873" y="297043"/>
                  </a:lnTo>
                  <a:lnTo>
                    <a:pt x="15507" y="338836"/>
                  </a:lnTo>
                  <a:lnTo>
                    <a:pt x="6184" y="381711"/>
                  </a:lnTo>
                  <a:lnTo>
                    <a:pt x="986" y="425356"/>
                  </a:lnTo>
                  <a:lnTo>
                    <a:pt x="0" y="469457"/>
                  </a:lnTo>
                  <a:lnTo>
                    <a:pt x="3307" y="513699"/>
                  </a:lnTo>
                  <a:lnTo>
                    <a:pt x="10993" y="557768"/>
                  </a:lnTo>
                  <a:lnTo>
                    <a:pt x="23142" y="601350"/>
                  </a:lnTo>
                  <a:lnTo>
                    <a:pt x="39837" y="644132"/>
                  </a:lnTo>
                  <a:lnTo>
                    <a:pt x="61164" y="685800"/>
                  </a:lnTo>
                  <a:lnTo>
                    <a:pt x="457150" y="457200"/>
                  </a:lnTo>
                  <a:lnTo>
                    <a:pt x="45715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66537" y="1578864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61164" y="685800"/>
                  </a:moveTo>
                  <a:lnTo>
                    <a:pt x="39837" y="644132"/>
                  </a:lnTo>
                  <a:lnTo>
                    <a:pt x="23142" y="601350"/>
                  </a:lnTo>
                  <a:lnTo>
                    <a:pt x="10993" y="557768"/>
                  </a:lnTo>
                  <a:lnTo>
                    <a:pt x="3307" y="513699"/>
                  </a:lnTo>
                  <a:lnTo>
                    <a:pt x="0" y="469457"/>
                  </a:lnTo>
                  <a:lnTo>
                    <a:pt x="986" y="425356"/>
                  </a:lnTo>
                  <a:lnTo>
                    <a:pt x="6184" y="381711"/>
                  </a:lnTo>
                  <a:lnTo>
                    <a:pt x="15507" y="338836"/>
                  </a:lnTo>
                  <a:lnTo>
                    <a:pt x="28873" y="297043"/>
                  </a:lnTo>
                  <a:lnTo>
                    <a:pt x="46196" y="256649"/>
                  </a:lnTo>
                  <a:lnTo>
                    <a:pt x="67394" y="217965"/>
                  </a:lnTo>
                  <a:lnTo>
                    <a:pt x="92382" y="181308"/>
                  </a:lnTo>
                  <a:lnTo>
                    <a:pt x="121075" y="146990"/>
                  </a:lnTo>
                  <a:lnTo>
                    <a:pt x="153390" y="115325"/>
                  </a:lnTo>
                  <a:lnTo>
                    <a:pt x="189243" y="86629"/>
                  </a:lnTo>
                  <a:lnTo>
                    <a:pt x="228550" y="61213"/>
                  </a:lnTo>
                  <a:lnTo>
                    <a:pt x="271295" y="39437"/>
                  </a:lnTo>
                  <a:lnTo>
                    <a:pt x="315911" y="22329"/>
                  </a:lnTo>
                  <a:lnTo>
                    <a:pt x="362015" y="9989"/>
                  </a:lnTo>
                  <a:lnTo>
                    <a:pt x="409223" y="2513"/>
                  </a:lnTo>
                  <a:lnTo>
                    <a:pt x="457150" y="0"/>
                  </a:lnTo>
                  <a:lnTo>
                    <a:pt x="457150" y="457200"/>
                  </a:lnTo>
                  <a:lnTo>
                    <a:pt x="61164" y="685800"/>
                  </a:lnTo>
                  <a:close/>
                </a:path>
              </a:pathLst>
            </a:custGeom>
            <a:ln w="12192">
              <a:solidFill>
                <a:srgbClr val="0D69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91078" y="2710988"/>
            <a:ext cx="361950" cy="1922780"/>
          </a:xfrm>
          <a:prstGeom prst="rect">
            <a:avLst/>
          </a:prstGeom>
        </p:spPr>
        <p:txBody>
          <a:bodyPr vert="vert270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000" b="1" dirty="0">
                <a:solidFill>
                  <a:srgbClr val="083A61"/>
                </a:solidFill>
                <a:latin typeface="Segoe UI"/>
                <a:cs typeface="Segoe UI"/>
              </a:rPr>
              <a:t>Manage</a:t>
            </a:r>
            <a:r>
              <a:rPr sz="2000" b="1" spc="-45" dirty="0">
                <a:solidFill>
                  <a:srgbClr val="083A6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083A61"/>
                </a:solidFill>
                <a:latin typeface="Segoe UI"/>
                <a:cs typeface="Segoe UI"/>
              </a:rPr>
              <a:t>Quality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41746" y="1820366"/>
            <a:ext cx="17576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42742"/>
                </a:solidFill>
                <a:latin typeface="Segoe UI"/>
                <a:cs typeface="Segoe UI"/>
              </a:rPr>
              <a:t>Do</a:t>
            </a:r>
            <a:r>
              <a:rPr sz="1800" b="1" spc="-25" dirty="0">
                <a:solidFill>
                  <a:srgbClr val="042742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42742"/>
                </a:solidFill>
                <a:latin typeface="Segoe UI"/>
                <a:cs typeface="Segoe UI"/>
              </a:rPr>
              <a:t>Things </a:t>
            </a:r>
            <a:r>
              <a:rPr sz="1800" b="1" spc="-10" dirty="0">
                <a:solidFill>
                  <a:srgbClr val="042742"/>
                </a:solidFill>
                <a:latin typeface="Segoe UI"/>
                <a:cs typeface="Segoe UI"/>
              </a:rPr>
              <a:t>Right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41746" y="2961259"/>
            <a:ext cx="2301875" cy="194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1800" i="1" dirty="0">
                <a:latin typeface="Segoe UI"/>
                <a:cs typeface="Segoe UI"/>
              </a:rPr>
              <a:t>Ensure</a:t>
            </a:r>
            <a:r>
              <a:rPr sz="1800" i="1" spc="-1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the</a:t>
            </a:r>
            <a:r>
              <a:rPr sz="1800" i="1" spc="-10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team</a:t>
            </a:r>
            <a:r>
              <a:rPr sz="1800" i="1" spc="-10" dirty="0">
                <a:latin typeface="Segoe UI"/>
                <a:cs typeface="Segoe UI"/>
              </a:rPr>
              <a:t> </a:t>
            </a:r>
            <a:r>
              <a:rPr sz="1800" i="1" spc="-25" dirty="0">
                <a:latin typeface="Segoe UI"/>
                <a:cs typeface="Segoe UI"/>
              </a:rPr>
              <a:t>is </a:t>
            </a:r>
            <a:r>
              <a:rPr sz="1800" i="1" spc="-10" dirty="0">
                <a:latin typeface="Segoe UI"/>
                <a:cs typeface="Segoe UI"/>
              </a:rPr>
              <a:t>following </a:t>
            </a:r>
            <a:r>
              <a:rPr sz="1800" i="1" dirty="0">
                <a:latin typeface="Segoe UI"/>
                <a:cs typeface="Segoe UI"/>
              </a:rPr>
              <a:t>organizational</a:t>
            </a:r>
            <a:r>
              <a:rPr sz="1800" i="1" spc="-70" dirty="0">
                <a:latin typeface="Segoe UI"/>
                <a:cs typeface="Segoe UI"/>
              </a:rPr>
              <a:t> </a:t>
            </a:r>
            <a:r>
              <a:rPr sz="1800" i="1" spc="-10" dirty="0">
                <a:latin typeface="Segoe UI"/>
                <a:cs typeface="Segoe UI"/>
              </a:rPr>
              <a:t>policies, </a:t>
            </a:r>
            <a:r>
              <a:rPr sz="1800" i="1" dirty="0">
                <a:latin typeface="Segoe UI"/>
                <a:cs typeface="Segoe UI"/>
              </a:rPr>
              <a:t>standards,</a:t>
            </a:r>
            <a:r>
              <a:rPr sz="1800" i="1" spc="-55" dirty="0">
                <a:latin typeface="Segoe UI"/>
                <a:cs typeface="Segoe UI"/>
              </a:rPr>
              <a:t> </a:t>
            </a:r>
            <a:r>
              <a:rPr sz="1800" i="1" spc="-25" dirty="0">
                <a:latin typeface="Segoe UI"/>
                <a:cs typeface="Segoe UI"/>
              </a:rPr>
              <a:t>and </a:t>
            </a:r>
            <a:r>
              <a:rPr sz="1800" i="1" dirty="0">
                <a:latin typeface="Segoe UI"/>
                <a:cs typeface="Segoe UI"/>
              </a:rPr>
              <a:t>processes</a:t>
            </a:r>
            <a:r>
              <a:rPr sz="1800" i="1" spc="-70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as</a:t>
            </a:r>
            <a:r>
              <a:rPr sz="1800" i="1" spc="-15" dirty="0">
                <a:latin typeface="Segoe UI"/>
                <a:cs typeface="Segoe UI"/>
              </a:rPr>
              <a:t> </a:t>
            </a:r>
            <a:r>
              <a:rPr sz="1800" i="1" spc="-10" dirty="0">
                <a:latin typeface="Segoe UI"/>
                <a:cs typeface="Segoe UI"/>
              </a:rPr>
              <a:t>planned</a:t>
            </a:r>
            <a:r>
              <a:rPr sz="1800" i="1" spc="500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to</a:t>
            </a:r>
            <a:r>
              <a:rPr sz="1800" i="1" spc="-1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produce</a:t>
            </a:r>
            <a:r>
              <a:rPr sz="1800" i="1" spc="-4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the</a:t>
            </a:r>
            <a:r>
              <a:rPr sz="1800" i="1" spc="-15" dirty="0">
                <a:latin typeface="Segoe UI"/>
                <a:cs typeface="Segoe UI"/>
              </a:rPr>
              <a:t> </a:t>
            </a:r>
            <a:r>
              <a:rPr sz="1800" i="1" spc="-20" dirty="0">
                <a:latin typeface="Segoe UI"/>
                <a:cs typeface="Segoe UI"/>
              </a:rPr>
              <a:t>project’s </a:t>
            </a:r>
            <a:r>
              <a:rPr sz="1800" i="1" spc="-10" dirty="0">
                <a:latin typeface="Segoe UI"/>
                <a:cs typeface="Segoe UI"/>
              </a:rPr>
              <a:t>deliverables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104555" y="1463008"/>
            <a:ext cx="671195" cy="1143635"/>
            <a:chOff x="8104555" y="1463008"/>
            <a:chExt cx="671195" cy="1143635"/>
          </a:xfrm>
        </p:grpSpPr>
        <p:sp>
          <p:nvSpPr>
            <p:cNvPr id="18" name="object 18"/>
            <p:cNvSpPr/>
            <p:nvPr/>
          </p:nvSpPr>
          <p:spPr>
            <a:xfrm>
              <a:off x="8104555" y="1463008"/>
              <a:ext cx="671195" cy="1143635"/>
            </a:xfrm>
            <a:custGeom>
              <a:avLst/>
              <a:gdLst/>
              <a:ahLst/>
              <a:cxnLst/>
              <a:rect l="l" t="t" r="r" b="b"/>
              <a:pathLst>
                <a:path w="671195" h="1143635">
                  <a:moveTo>
                    <a:pt x="571576" y="0"/>
                  </a:moveTo>
                  <a:lnTo>
                    <a:pt x="521851" y="2166"/>
                  </a:lnTo>
                  <a:lnTo>
                    <a:pt x="472389" y="8667"/>
                  </a:lnTo>
                  <a:lnTo>
                    <a:pt x="426550" y="18680"/>
                  </a:lnTo>
                  <a:lnTo>
                    <a:pt x="382380" y="32146"/>
                  </a:lnTo>
                  <a:lnTo>
                    <a:pt x="340000" y="48894"/>
                  </a:lnTo>
                  <a:lnTo>
                    <a:pt x="299528" y="68755"/>
                  </a:lnTo>
                  <a:lnTo>
                    <a:pt x="261083" y="91557"/>
                  </a:lnTo>
                  <a:lnTo>
                    <a:pt x="224784" y="117130"/>
                  </a:lnTo>
                  <a:lnTo>
                    <a:pt x="190751" y="145304"/>
                  </a:lnTo>
                  <a:lnTo>
                    <a:pt x="159103" y="175909"/>
                  </a:lnTo>
                  <a:lnTo>
                    <a:pt x="129959" y="208774"/>
                  </a:lnTo>
                  <a:lnTo>
                    <a:pt x="103438" y="243728"/>
                  </a:lnTo>
                  <a:lnTo>
                    <a:pt x="79659" y="280602"/>
                  </a:lnTo>
                  <a:lnTo>
                    <a:pt x="58742" y="319225"/>
                  </a:lnTo>
                  <a:lnTo>
                    <a:pt x="40805" y="359426"/>
                  </a:lnTo>
                  <a:lnTo>
                    <a:pt x="25968" y="401035"/>
                  </a:lnTo>
                  <a:lnTo>
                    <a:pt x="14349" y="443882"/>
                  </a:lnTo>
                  <a:lnTo>
                    <a:pt x="6069" y="487797"/>
                  </a:lnTo>
                  <a:lnTo>
                    <a:pt x="1246" y="532608"/>
                  </a:lnTo>
                  <a:lnTo>
                    <a:pt x="0" y="578145"/>
                  </a:lnTo>
                  <a:lnTo>
                    <a:pt x="2448" y="624239"/>
                  </a:lnTo>
                  <a:lnTo>
                    <a:pt x="8712" y="670718"/>
                  </a:lnTo>
                  <a:lnTo>
                    <a:pt x="18725" y="716557"/>
                  </a:lnTo>
                  <a:lnTo>
                    <a:pt x="32190" y="760727"/>
                  </a:lnTo>
                  <a:lnTo>
                    <a:pt x="48939" y="803107"/>
                  </a:lnTo>
                  <a:lnTo>
                    <a:pt x="68799" y="843579"/>
                  </a:lnTo>
                  <a:lnTo>
                    <a:pt x="91601" y="882024"/>
                  </a:lnTo>
                  <a:lnTo>
                    <a:pt x="117175" y="918323"/>
                  </a:lnTo>
                  <a:lnTo>
                    <a:pt x="145349" y="952356"/>
                  </a:lnTo>
                  <a:lnTo>
                    <a:pt x="175954" y="984004"/>
                  </a:lnTo>
                  <a:lnTo>
                    <a:pt x="208818" y="1013148"/>
                  </a:lnTo>
                  <a:lnTo>
                    <a:pt x="243773" y="1039669"/>
                  </a:lnTo>
                  <a:lnTo>
                    <a:pt x="280647" y="1063448"/>
                  </a:lnTo>
                  <a:lnTo>
                    <a:pt x="319269" y="1084365"/>
                  </a:lnTo>
                  <a:lnTo>
                    <a:pt x="359471" y="1102302"/>
                  </a:lnTo>
                  <a:lnTo>
                    <a:pt x="401080" y="1117139"/>
                  </a:lnTo>
                  <a:lnTo>
                    <a:pt x="443927" y="1128758"/>
                  </a:lnTo>
                  <a:lnTo>
                    <a:pt x="487841" y="1137038"/>
                  </a:lnTo>
                  <a:lnTo>
                    <a:pt x="532652" y="1141861"/>
                  </a:lnTo>
                  <a:lnTo>
                    <a:pt x="578190" y="1143108"/>
                  </a:lnTo>
                  <a:lnTo>
                    <a:pt x="624284" y="1140659"/>
                  </a:lnTo>
                  <a:lnTo>
                    <a:pt x="670763" y="1134395"/>
                  </a:lnTo>
                  <a:lnTo>
                    <a:pt x="670763" y="8667"/>
                  </a:lnTo>
                  <a:lnTo>
                    <a:pt x="621300" y="2166"/>
                  </a:lnTo>
                  <a:lnTo>
                    <a:pt x="571576" y="0"/>
                  </a:lnTo>
                  <a:close/>
                </a:path>
              </a:pathLst>
            </a:custGeom>
            <a:solidFill>
              <a:srgbClr val="CCD3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0456" y="1578864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20456" y="1578864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457200" y="914400"/>
                  </a:move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457200" y="457200"/>
                  </a:lnTo>
                  <a:lnTo>
                    <a:pt x="457200" y="914400"/>
                  </a:lnTo>
                  <a:close/>
                </a:path>
              </a:pathLst>
            </a:custGeom>
            <a:ln w="12192">
              <a:solidFill>
                <a:srgbClr val="0D69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444411" y="2711301"/>
            <a:ext cx="361950" cy="1849120"/>
          </a:xfrm>
          <a:prstGeom prst="rect">
            <a:avLst/>
          </a:prstGeom>
        </p:spPr>
        <p:txBody>
          <a:bodyPr vert="vert270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000" b="1" dirty="0">
                <a:solidFill>
                  <a:srgbClr val="083A61"/>
                </a:solidFill>
                <a:latin typeface="Segoe UI"/>
                <a:cs typeface="Segoe UI"/>
              </a:rPr>
              <a:t>Control</a:t>
            </a:r>
            <a:r>
              <a:rPr sz="2000" b="1" spc="-80" dirty="0">
                <a:solidFill>
                  <a:srgbClr val="083A6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083A61"/>
                </a:solidFill>
                <a:latin typeface="Segoe UI"/>
                <a:cs typeface="Segoe UI"/>
              </a:rPr>
              <a:t>Quality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22" name="object 22"/>
          <p:cNvSpPr txBox="1"/>
          <p:nvPr/>
        </p:nvSpPr>
        <p:spPr>
          <a:xfrm>
            <a:off x="8895080" y="1820366"/>
            <a:ext cx="2064385" cy="57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sz="1800" b="1" dirty="0">
                <a:solidFill>
                  <a:srgbClr val="042742"/>
                </a:solidFill>
                <a:latin typeface="Segoe UI"/>
                <a:cs typeface="Segoe UI"/>
              </a:rPr>
              <a:t>Do</a:t>
            </a:r>
            <a:r>
              <a:rPr sz="1800" b="1" spc="-15" dirty="0">
                <a:solidFill>
                  <a:srgbClr val="042742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42742"/>
                </a:solidFill>
                <a:latin typeface="Segoe UI"/>
                <a:cs typeface="Segoe UI"/>
              </a:rPr>
              <a:t>the</a:t>
            </a:r>
            <a:r>
              <a:rPr sz="1800" b="1" spc="-30" dirty="0">
                <a:solidFill>
                  <a:srgbClr val="042742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42742"/>
                </a:solidFill>
                <a:latin typeface="Segoe UI"/>
                <a:cs typeface="Segoe UI"/>
              </a:rPr>
              <a:t>right </a:t>
            </a:r>
            <a:r>
              <a:rPr sz="1800" b="1" spc="-10" dirty="0">
                <a:solidFill>
                  <a:srgbClr val="042742"/>
                </a:solidFill>
                <a:latin typeface="Segoe UI"/>
                <a:cs typeface="Segoe UI"/>
              </a:rPr>
              <a:t>things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2150"/>
              </a:lnSpc>
            </a:pPr>
            <a:r>
              <a:rPr sz="1800" b="1" spc="-10" dirty="0">
                <a:solidFill>
                  <a:srgbClr val="042742"/>
                </a:solidFill>
                <a:latin typeface="Segoe UI"/>
                <a:cs typeface="Segoe UI"/>
              </a:rPr>
              <a:t>right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95080" y="2854578"/>
            <a:ext cx="2309495" cy="194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1800" i="1" dirty="0">
                <a:latin typeface="Segoe UI"/>
                <a:cs typeface="Segoe UI"/>
              </a:rPr>
              <a:t>Ensure</a:t>
            </a:r>
            <a:r>
              <a:rPr sz="1800" i="1" spc="-1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the</a:t>
            </a:r>
            <a:r>
              <a:rPr sz="1800" i="1" spc="-15" dirty="0">
                <a:latin typeface="Segoe UI"/>
                <a:cs typeface="Segoe UI"/>
              </a:rPr>
              <a:t> </a:t>
            </a:r>
            <a:r>
              <a:rPr sz="1800" i="1" spc="-10" dirty="0">
                <a:latin typeface="Segoe UI"/>
                <a:cs typeface="Segoe UI"/>
              </a:rPr>
              <a:t>deliverables </a:t>
            </a:r>
            <a:r>
              <a:rPr sz="1800" i="1" dirty="0">
                <a:latin typeface="Segoe UI"/>
                <a:cs typeface="Segoe UI"/>
              </a:rPr>
              <a:t>are</a:t>
            </a:r>
            <a:r>
              <a:rPr sz="1800" i="1" spc="-10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correct</a:t>
            </a:r>
            <a:r>
              <a:rPr sz="1800" i="1" spc="-4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and</a:t>
            </a:r>
            <a:r>
              <a:rPr sz="1800" i="1" spc="-15" dirty="0">
                <a:latin typeface="Segoe UI"/>
                <a:cs typeface="Segoe UI"/>
              </a:rPr>
              <a:t> </a:t>
            </a:r>
            <a:r>
              <a:rPr sz="1800" i="1" spc="-20" dirty="0">
                <a:latin typeface="Segoe UI"/>
                <a:cs typeface="Segoe UI"/>
              </a:rPr>
              <a:t>meet </a:t>
            </a:r>
            <a:r>
              <a:rPr sz="1800" i="1" dirty="0">
                <a:latin typeface="Segoe UI"/>
                <a:cs typeface="Segoe UI"/>
              </a:rPr>
              <a:t>the</a:t>
            </a:r>
            <a:r>
              <a:rPr sz="1800" i="1" spc="-30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planned</a:t>
            </a:r>
            <a:r>
              <a:rPr sz="1800" i="1" spc="-2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level</a:t>
            </a:r>
            <a:r>
              <a:rPr sz="1800" i="1" spc="-15" dirty="0">
                <a:latin typeface="Segoe UI"/>
                <a:cs typeface="Segoe UI"/>
              </a:rPr>
              <a:t> </a:t>
            </a:r>
            <a:r>
              <a:rPr sz="1800" i="1" spc="-25" dirty="0">
                <a:latin typeface="Segoe UI"/>
                <a:cs typeface="Segoe UI"/>
              </a:rPr>
              <a:t>of </a:t>
            </a:r>
            <a:r>
              <a:rPr sz="1800" i="1" dirty="0">
                <a:latin typeface="Segoe UI"/>
                <a:cs typeface="Segoe UI"/>
              </a:rPr>
              <a:t>quality;</a:t>
            </a:r>
            <a:r>
              <a:rPr sz="1800" i="1" spc="-20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and</a:t>
            </a:r>
            <a:r>
              <a:rPr sz="1800" i="1" spc="-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to</a:t>
            </a:r>
            <a:r>
              <a:rPr sz="1800" i="1" spc="-1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find</a:t>
            </a:r>
            <a:r>
              <a:rPr sz="1800" i="1" spc="-5" dirty="0">
                <a:latin typeface="Segoe UI"/>
                <a:cs typeface="Segoe UI"/>
              </a:rPr>
              <a:t> </a:t>
            </a:r>
            <a:r>
              <a:rPr sz="1800" i="1" spc="-25" dirty="0">
                <a:latin typeface="Segoe UI"/>
                <a:cs typeface="Segoe UI"/>
              </a:rPr>
              <a:t>the </a:t>
            </a:r>
            <a:r>
              <a:rPr sz="1800" i="1" dirty="0">
                <a:latin typeface="Segoe UI"/>
                <a:cs typeface="Segoe UI"/>
              </a:rPr>
              <a:t>source</a:t>
            </a:r>
            <a:r>
              <a:rPr sz="1800" i="1" spc="-5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of</a:t>
            </a:r>
            <a:r>
              <a:rPr sz="1800" i="1" spc="-55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problems</a:t>
            </a:r>
            <a:r>
              <a:rPr sz="1800" i="1" spc="-50" dirty="0">
                <a:latin typeface="Segoe UI"/>
                <a:cs typeface="Segoe UI"/>
              </a:rPr>
              <a:t> </a:t>
            </a:r>
            <a:r>
              <a:rPr sz="1800" i="1" spc="-25" dirty="0">
                <a:latin typeface="Segoe UI"/>
                <a:cs typeface="Segoe UI"/>
              </a:rPr>
              <a:t>and </a:t>
            </a:r>
            <a:r>
              <a:rPr sz="1800" i="1" dirty="0">
                <a:latin typeface="Segoe UI"/>
                <a:cs typeface="Segoe UI"/>
              </a:rPr>
              <a:t>recommend</a:t>
            </a:r>
            <a:r>
              <a:rPr sz="1800" i="1" spc="-40" dirty="0">
                <a:latin typeface="Segoe UI"/>
                <a:cs typeface="Segoe UI"/>
              </a:rPr>
              <a:t> </a:t>
            </a:r>
            <a:r>
              <a:rPr sz="1800" i="1" dirty="0">
                <a:latin typeface="Segoe UI"/>
                <a:cs typeface="Segoe UI"/>
              </a:rPr>
              <a:t>ways</a:t>
            </a:r>
            <a:r>
              <a:rPr sz="1800" i="1" spc="-30" dirty="0">
                <a:latin typeface="Segoe UI"/>
                <a:cs typeface="Segoe UI"/>
              </a:rPr>
              <a:t> </a:t>
            </a:r>
            <a:r>
              <a:rPr sz="1800" i="1" spc="-25" dirty="0">
                <a:latin typeface="Segoe UI"/>
                <a:cs typeface="Segoe UI"/>
              </a:rPr>
              <a:t>to </a:t>
            </a:r>
            <a:r>
              <a:rPr sz="1800" i="1" dirty="0">
                <a:latin typeface="Segoe UI"/>
                <a:cs typeface="Segoe UI"/>
              </a:rPr>
              <a:t>address</a:t>
            </a:r>
            <a:r>
              <a:rPr sz="1800" i="1" spc="-40" dirty="0">
                <a:latin typeface="Segoe UI"/>
                <a:cs typeface="Segoe UI"/>
              </a:rPr>
              <a:t> </a:t>
            </a:r>
            <a:r>
              <a:rPr sz="1800" i="1" spc="-20" dirty="0">
                <a:latin typeface="Segoe UI"/>
                <a:cs typeface="Segoe UI"/>
              </a:rPr>
              <a:t>them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2407</Words>
  <Application>Microsoft Office PowerPoint</Application>
  <PresentationFormat>Widescreen</PresentationFormat>
  <Paragraphs>491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Segoe UI</vt:lpstr>
      <vt:lpstr>Times New Roman</vt:lpstr>
      <vt:lpstr>Wingdings</vt:lpstr>
      <vt:lpstr>Office Theme</vt:lpstr>
      <vt:lpstr>Project Quality Management</vt:lpstr>
      <vt:lpstr>What Is Quality?</vt:lpstr>
      <vt:lpstr>Course Objectives</vt:lpstr>
      <vt:lpstr>WHAT IS QUALITY?</vt:lpstr>
      <vt:lpstr>What is Quality?</vt:lpstr>
      <vt:lpstr>The importance of Quality</vt:lpstr>
      <vt:lpstr>Consequences of Poor Quality</vt:lpstr>
      <vt:lpstr>Quality vs Grade</vt:lpstr>
      <vt:lpstr>What is Project Quality Management?</vt:lpstr>
      <vt:lpstr>HOW DO WE MANAGE QUALITY?</vt:lpstr>
      <vt:lpstr>Case Studies</vt:lpstr>
      <vt:lpstr>Quality Management Process</vt:lpstr>
      <vt:lpstr>Plan Quality Management</vt:lpstr>
      <vt:lpstr>Output: Quality Management Plan</vt:lpstr>
      <vt:lpstr>Output: Quality Management Plan</vt:lpstr>
      <vt:lpstr>Output: Quality Management Plan</vt:lpstr>
      <vt:lpstr>Output: Quality Management Plan</vt:lpstr>
      <vt:lpstr>Tools &amp; Techniques: Data analysis (cont)</vt:lpstr>
      <vt:lpstr>Tools &amp; Techniques: Data analysis (cont)</vt:lpstr>
      <vt:lpstr>MANAGE QUALITY</vt:lpstr>
      <vt:lpstr>Manage Quality</vt:lpstr>
      <vt:lpstr>Output</vt:lpstr>
      <vt:lpstr>Tools &amp; Techniques: Data gathering</vt:lpstr>
      <vt:lpstr>Tools &amp; Techniques: Data representation</vt:lpstr>
      <vt:lpstr>Tools &amp; Techniques: Data representation</vt:lpstr>
      <vt:lpstr>Tools &amp; Techniques: Data representation</vt:lpstr>
      <vt:lpstr>Tools &amp; Techniques (cont)</vt:lpstr>
      <vt:lpstr>PowerPoint Presentation</vt:lpstr>
      <vt:lpstr>CONTROL QUALITY</vt:lpstr>
      <vt:lpstr>Control Quality</vt:lpstr>
      <vt:lpstr>Tools &amp; Techniques: Data representation</vt:lpstr>
      <vt:lpstr>Tools &amp; Techniques: Meetings</vt:lpstr>
      <vt:lpstr>CONSIDERATIONS FOR AGILE/ADAPTIVE ENVIRONMENT</vt:lpstr>
      <vt:lpstr>Considerations for Agile/Adaptive Environment</vt:lpstr>
      <vt:lpstr>SUMMARY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&lt;Name of training course &gt;</dc:title>
  <dc:creator>Le Xuan Tung (LDI.TCD)</dc:creator>
  <cp:lastModifiedBy>Phong</cp:lastModifiedBy>
  <cp:revision>2</cp:revision>
  <dcterms:created xsi:type="dcterms:W3CDTF">2023-10-24T07:53:31Z</dcterms:created>
  <dcterms:modified xsi:type="dcterms:W3CDTF">2023-10-24T15:24:34Z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2023-10-24T00:00:00Z</vt:filetime>
  </property>
  <property fmtid="{D5CDD505-2E9C-101B-9397-08002B2CF9AE}" pid="5" name="Producer">
    <vt:lpwstr>Microsoft® PowerPoint® 2016</vt:lpwstr>
  </property>
</Properties>
</file>